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Lst>
  <p:sldSz cy="5143500" cx="9144000"/>
  <p:notesSz cx="6858000" cy="9144000"/>
  <p:embeddedFontLst>
    <p:embeddedFont>
      <p:font typeface="Roboto"/>
      <p:regular r:id="rId336"/>
      <p:bold r:id="rId337"/>
      <p:italic r:id="rId338"/>
      <p:boldItalic r:id="rId3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154F84-6AB4-4B2A-A021-8245C03A77A3}">
  <a:tblStyle styleId="{FE154F84-6AB4-4B2A-A021-8245C03A77A3}"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338" Type="http://schemas.openxmlformats.org/officeDocument/2006/relationships/font" Target="fonts/Roboto-italic.fntdata"/><Relationship Id="rId216" Type="http://schemas.openxmlformats.org/officeDocument/2006/relationships/slide" Target="slides/slide210.xml"/><Relationship Id="rId337" Type="http://schemas.openxmlformats.org/officeDocument/2006/relationships/font" Target="fonts/Roboto-bold.fntdata"/><Relationship Id="rId215" Type="http://schemas.openxmlformats.org/officeDocument/2006/relationships/slide" Target="slides/slide209.xml"/><Relationship Id="rId336" Type="http://schemas.openxmlformats.org/officeDocument/2006/relationships/font" Target="fonts/Roboto-regular.fntdata"/><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font" Target="fonts/Roboto-boldItalic.fntdata"/><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81bfa03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81bfa03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81bfa03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81bfa03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75c1ab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75c1ab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1bfa03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1bfa03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Google Shape;1484;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75c1aba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75c1aba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Google Shape;1619;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0" name="Shape 1800"/>
        <p:cNvGrpSpPr/>
        <p:nvPr/>
      </p:nvGrpSpPr>
      <p:grpSpPr>
        <a:xfrm>
          <a:off x="0" y="0"/>
          <a:ext cx="0" cy="0"/>
          <a:chOff x="0" y="0"/>
          <a:chExt cx="0" cy="0"/>
        </a:xfrm>
      </p:grpSpPr>
      <p:sp>
        <p:nvSpPr>
          <p:cNvPr id="1801" name="Google Shape;1801;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Google Shape;1832;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8" name="Shape 1838"/>
        <p:cNvGrpSpPr/>
        <p:nvPr/>
      </p:nvGrpSpPr>
      <p:grpSpPr>
        <a:xfrm>
          <a:off x="0" y="0"/>
          <a:ext cx="0" cy="0"/>
          <a:chOff x="0" y="0"/>
          <a:chExt cx="0" cy="0"/>
        </a:xfrm>
      </p:grpSpPr>
      <p:sp>
        <p:nvSpPr>
          <p:cNvPr id="1839" name="Google Shape;1839;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1bfa03f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1bfa03f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7" name="Shape 1887"/>
        <p:cNvGrpSpPr/>
        <p:nvPr/>
      </p:nvGrpSpPr>
      <p:grpSpPr>
        <a:xfrm>
          <a:off x="0" y="0"/>
          <a:ext cx="0" cy="0"/>
          <a:chOff x="0" y="0"/>
          <a:chExt cx="0" cy="0"/>
        </a:xfrm>
      </p:grpSpPr>
      <p:sp>
        <p:nvSpPr>
          <p:cNvPr id="1888" name="Google Shape;1888;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Google Shape;1896;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Google Shape;1912;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81bfa03f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1bfa03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Google Shape;1952;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4" name="Shape 1974"/>
        <p:cNvGrpSpPr/>
        <p:nvPr/>
      </p:nvGrpSpPr>
      <p:grpSpPr>
        <a:xfrm>
          <a:off x="0" y="0"/>
          <a:ext cx="0" cy="0"/>
          <a:chOff x="0" y="0"/>
          <a:chExt cx="0" cy="0"/>
        </a:xfrm>
      </p:grpSpPr>
      <p:sp>
        <p:nvSpPr>
          <p:cNvPr id="1975" name="Google Shape;1975;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3" name="Shape 2033"/>
        <p:cNvGrpSpPr/>
        <p:nvPr/>
      </p:nvGrpSpPr>
      <p:grpSpPr>
        <a:xfrm>
          <a:off x="0" y="0"/>
          <a:ext cx="0" cy="0"/>
          <a:chOff x="0" y="0"/>
          <a:chExt cx="0" cy="0"/>
        </a:xfrm>
      </p:grpSpPr>
      <p:sp>
        <p:nvSpPr>
          <p:cNvPr id="2034" name="Google Shape;2034;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5" name="Shape 2085"/>
        <p:cNvGrpSpPr/>
        <p:nvPr/>
      </p:nvGrpSpPr>
      <p:grpSpPr>
        <a:xfrm>
          <a:off x="0" y="0"/>
          <a:ext cx="0" cy="0"/>
          <a:chOff x="0" y="0"/>
          <a:chExt cx="0" cy="0"/>
        </a:xfrm>
      </p:grpSpPr>
      <p:sp>
        <p:nvSpPr>
          <p:cNvPr id="2086" name="Google Shape;2086;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Google Shape;2162;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81bfa03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1bfa03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9" name="Shape 2219"/>
        <p:cNvGrpSpPr/>
        <p:nvPr/>
      </p:nvGrpSpPr>
      <p:grpSpPr>
        <a:xfrm>
          <a:off x="0" y="0"/>
          <a:ext cx="0" cy="0"/>
          <a:chOff x="0" y="0"/>
          <a:chExt cx="0" cy="0"/>
        </a:xfrm>
      </p:grpSpPr>
      <p:sp>
        <p:nvSpPr>
          <p:cNvPr id="2220" name="Google Shape;2220;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Google Shape;2265;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5" name="Shape 2295"/>
        <p:cNvGrpSpPr/>
        <p:nvPr/>
      </p:nvGrpSpPr>
      <p:grpSpPr>
        <a:xfrm>
          <a:off x="0" y="0"/>
          <a:ext cx="0" cy="0"/>
          <a:chOff x="0" y="0"/>
          <a:chExt cx="0" cy="0"/>
        </a:xfrm>
      </p:grpSpPr>
      <p:sp>
        <p:nvSpPr>
          <p:cNvPr id="2296" name="Google Shape;2296;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4" name="Shape 2304"/>
        <p:cNvGrpSpPr/>
        <p:nvPr/>
      </p:nvGrpSpPr>
      <p:grpSpPr>
        <a:xfrm>
          <a:off x="0" y="0"/>
          <a:ext cx="0" cy="0"/>
          <a:chOff x="0" y="0"/>
          <a:chExt cx="0" cy="0"/>
        </a:xfrm>
      </p:grpSpPr>
      <p:sp>
        <p:nvSpPr>
          <p:cNvPr id="2305" name="Google Shape;2305;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Google Shape;2357;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3" name="Shape 2363"/>
        <p:cNvGrpSpPr/>
        <p:nvPr/>
      </p:nvGrpSpPr>
      <p:grpSpPr>
        <a:xfrm>
          <a:off x="0" y="0"/>
          <a:ext cx="0" cy="0"/>
          <a:chOff x="0" y="0"/>
          <a:chExt cx="0" cy="0"/>
        </a:xfrm>
      </p:grpSpPr>
      <p:sp>
        <p:nvSpPr>
          <p:cNvPr id="2364" name="Google Shape;2364;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8" name="Shape 2378"/>
        <p:cNvGrpSpPr/>
        <p:nvPr/>
      </p:nvGrpSpPr>
      <p:grpSpPr>
        <a:xfrm>
          <a:off x="0" y="0"/>
          <a:ext cx="0" cy="0"/>
          <a:chOff x="0" y="0"/>
          <a:chExt cx="0" cy="0"/>
        </a:xfrm>
      </p:grpSpPr>
      <p:sp>
        <p:nvSpPr>
          <p:cNvPr id="2379" name="Google Shape;2379;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Google Shape;2393;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0" name="Shape 2430"/>
        <p:cNvGrpSpPr/>
        <p:nvPr/>
      </p:nvGrpSpPr>
      <p:grpSpPr>
        <a:xfrm>
          <a:off x="0" y="0"/>
          <a:ext cx="0" cy="0"/>
          <a:chOff x="0" y="0"/>
          <a:chExt cx="0" cy="0"/>
        </a:xfrm>
      </p:grpSpPr>
      <p:sp>
        <p:nvSpPr>
          <p:cNvPr id="2431" name="Google Shape;2431;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5" name="Shape 2485"/>
        <p:cNvGrpSpPr/>
        <p:nvPr/>
      </p:nvGrpSpPr>
      <p:grpSpPr>
        <a:xfrm>
          <a:off x="0" y="0"/>
          <a:ext cx="0" cy="0"/>
          <a:chOff x="0" y="0"/>
          <a:chExt cx="0" cy="0"/>
        </a:xfrm>
      </p:grpSpPr>
      <p:sp>
        <p:nvSpPr>
          <p:cNvPr id="2486" name="Google Shape;2486;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3" name="Shape 2493"/>
        <p:cNvGrpSpPr/>
        <p:nvPr/>
      </p:nvGrpSpPr>
      <p:grpSpPr>
        <a:xfrm>
          <a:off x="0" y="0"/>
          <a:ext cx="0" cy="0"/>
          <a:chOff x="0" y="0"/>
          <a:chExt cx="0" cy="0"/>
        </a:xfrm>
      </p:grpSpPr>
      <p:sp>
        <p:nvSpPr>
          <p:cNvPr id="2494" name="Google Shape;2494;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Google Shape;2501;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7" name="Shape 2507"/>
        <p:cNvGrpSpPr/>
        <p:nvPr/>
      </p:nvGrpSpPr>
      <p:grpSpPr>
        <a:xfrm>
          <a:off x="0" y="0"/>
          <a:ext cx="0" cy="0"/>
          <a:chOff x="0" y="0"/>
          <a:chExt cx="0" cy="0"/>
        </a:xfrm>
      </p:grpSpPr>
      <p:sp>
        <p:nvSpPr>
          <p:cNvPr id="2508" name="Google Shape;2508;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4" name="Shape 2514"/>
        <p:cNvGrpSpPr/>
        <p:nvPr/>
      </p:nvGrpSpPr>
      <p:grpSpPr>
        <a:xfrm>
          <a:off x="0" y="0"/>
          <a:ext cx="0" cy="0"/>
          <a:chOff x="0" y="0"/>
          <a:chExt cx="0" cy="0"/>
        </a:xfrm>
      </p:grpSpPr>
      <p:sp>
        <p:nvSpPr>
          <p:cNvPr id="2515" name="Google Shape;2515;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Google Shape;2522;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8" name="Shape 2528"/>
        <p:cNvGrpSpPr/>
        <p:nvPr/>
      </p:nvGrpSpPr>
      <p:grpSpPr>
        <a:xfrm>
          <a:off x="0" y="0"/>
          <a:ext cx="0" cy="0"/>
          <a:chOff x="0" y="0"/>
          <a:chExt cx="0" cy="0"/>
        </a:xfrm>
      </p:grpSpPr>
      <p:sp>
        <p:nvSpPr>
          <p:cNvPr id="2529" name="Google Shape;2529;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3" name="Shape 2543"/>
        <p:cNvGrpSpPr/>
        <p:nvPr/>
      </p:nvGrpSpPr>
      <p:grpSpPr>
        <a:xfrm>
          <a:off x="0" y="0"/>
          <a:ext cx="0" cy="0"/>
          <a:chOff x="0" y="0"/>
          <a:chExt cx="0" cy="0"/>
        </a:xfrm>
      </p:grpSpPr>
      <p:sp>
        <p:nvSpPr>
          <p:cNvPr id="2544" name="Google Shape;2544;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81bfa03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1bfa03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1" name="Shape 2551"/>
        <p:cNvGrpSpPr/>
        <p:nvPr/>
      </p:nvGrpSpPr>
      <p:grpSpPr>
        <a:xfrm>
          <a:off x="0" y="0"/>
          <a:ext cx="0" cy="0"/>
          <a:chOff x="0" y="0"/>
          <a:chExt cx="0" cy="0"/>
        </a:xfrm>
      </p:grpSpPr>
      <p:sp>
        <p:nvSpPr>
          <p:cNvPr id="2552" name="Google Shape;2552;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7" name="Shape 2567"/>
        <p:cNvGrpSpPr/>
        <p:nvPr/>
      </p:nvGrpSpPr>
      <p:grpSpPr>
        <a:xfrm>
          <a:off x="0" y="0"/>
          <a:ext cx="0" cy="0"/>
          <a:chOff x="0" y="0"/>
          <a:chExt cx="0" cy="0"/>
        </a:xfrm>
      </p:grpSpPr>
      <p:sp>
        <p:nvSpPr>
          <p:cNvPr id="2568" name="Google Shape;2568;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1" name="Shape 2591"/>
        <p:cNvGrpSpPr/>
        <p:nvPr/>
      </p:nvGrpSpPr>
      <p:grpSpPr>
        <a:xfrm>
          <a:off x="0" y="0"/>
          <a:ext cx="0" cy="0"/>
          <a:chOff x="0" y="0"/>
          <a:chExt cx="0" cy="0"/>
        </a:xfrm>
      </p:grpSpPr>
      <p:sp>
        <p:nvSpPr>
          <p:cNvPr id="2592" name="Google Shape;2592;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Google Shape;2600;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2" name="Shape 2622"/>
        <p:cNvGrpSpPr/>
        <p:nvPr/>
      </p:nvGrpSpPr>
      <p:grpSpPr>
        <a:xfrm>
          <a:off x="0" y="0"/>
          <a:ext cx="0" cy="0"/>
          <a:chOff x="0" y="0"/>
          <a:chExt cx="0" cy="0"/>
        </a:xfrm>
      </p:grpSpPr>
      <p:sp>
        <p:nvSpPr>
          <p:cNvPr id="2623" name="Google Shape;2623;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81bfa0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81bfa03f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1bfa03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1bfa03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81bfa03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81bfa03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81bfa03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81bfa03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81bfa03f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1bfa03f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81bfa03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81bfa03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1e14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1e14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1e14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1e14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1e144a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1e144a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1e144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1e144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81bfa03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81bfa03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1e144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1e144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1e144a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1e144a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1e144a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81e144a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1e144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1e144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1bfa03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1bfa03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png"/><Relationship Id="rId4"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image" Target="../media/image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image" Target="../media/image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png"/><Relationship Id="rId4" Type="http://schemas.openxmlformats.org/officeDocument/2006/relationships/image" Target="../media/image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png"/><Relationship Id="rId4" Type="http://schemas.openxmlformats.org/officeDocument/2006/relationships/image" Target="../media/image3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png"/><Relationship Id="rId4" Type="http://schemas.openxmlformats.org/officeDocument/2006/relationships/image" Target="../media/image32.png"/><Relationship Id="rId11" Type="http://schemas.openxmlformats.org/officeDocument/2006/relationships/image" Target="../media/image38.png"/><Relationship Id="rId10" Type="http://schemas.openxmlformats.org/officeDocument/2006/relationships/image" Target="../media/image36.png"/><Relationship Id="rId12" Type="http://schemas.openxmlformats.org/officeDocument/2006/relationships/image" Target="../media/image34.png"/><Relationship Id="rId9" Type="http://schemas.openxmlformats.org/officeDocument/2006/relationships/image" Target="../media/image40.png"/><Relationship Id="rId5" Type="http://schemas.openxmlformats.org/officeDocument/2006/relationships/image" Target="../media/image84.png"/><Relationship Id="rId6" Type="http://schemas.openxmlformats.org/officeDocument/2006/relationships/image" Target="../media/image29.png"/><Relationship Id="rId7" Type="http://schemas.openxmlformats.org/officeDocument/2006/relationships/image" Target="../media/image41.png"/><Relationship Id="rId8"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39.png"/><Relationship Id="rId10" Type="http://schemas.openxmlformats.org/officeDocument/2006/relationships/image" Target="../media/image45.png"/><Relationship Id="rId9" Type="http://schemas.openxmlformats.org/officeDocument/2006/relationships/image" Target="../media/image61.png"/><Relationship Id="rId5" Type="http://schemas.openxmlformats.org/officeDocument/2006/relationships/image" Target="../media/image43.png"/><Relationship Id="rId6" Type="http://schemas.openxmlformats.org/officeDocument/2006/relationships/image" Target="../media/image52.png"/><Relationship Id="rId7" Type="http://schemas.openxmlformats.org/officeDocument/2006/relationships/image" Target="../media/image47.png"/><Relationship Id="rId8"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png"/><Relationship Id="rId4" Type="http://schemas.openxmlformats.org/officeDocument/2006/relationships/image" Target="../media/image55.png"/><Relationship Id="rId5" Type="http://schemas.openxmlformats.org/officeDocument/2006/relationships/image" Target="../media/image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png"/><Relationship Id="rId4"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 Id="rId4"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 Id="rId4" Type="http://schemas.openxmlformats.org/officeDocument/2006/relationships/image" Target="../media/image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png"/><Relationship Id="rId4"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png"/><Relationship Id="rId4" Type="http://schemas.openxmlformats.org/officeDocument/2006/relationships/image" Target="../media/image5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png"/><Relationship Id="rId4" Type="http://schemas.openxmlformats.org/officeDocument/2006/relationships/hyperlink" Target="https://www.kaggle.com/moltean/fruits" TargetMode="External"/><Relationship Id="rId5"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image" Target="../media/image5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2.png"/><Relationship Id="rId4" Type="http://schemas.openxmlformats.org/officeDocument/2006/relationships/image" Target="../media/image5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2.png"/><Relationship Id="rId4" Type="http://schemas.openxmlformats.org/officeDocument/2006/relationships/image" Target="../media/image6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image" Target="../media/image59.png"/><Relationship Id="rId5" Type="http://schemas.openxmlformats.org/officeDocument/2006/relationships/image" Target="../media/image54.png"/><Relationship Id="rId6" Type="http://schemas.openxmlformats.org/officeDocument/2006/relationships/image" Target="../media/image5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png"/><Relationship Id="rId4" Type="http://schemas.openxmlformats.org/officeDocument/2006/relationships/image" Target="../media/image7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png"/><Relationship Id="rId4" Type="http://schemas.openxmlformats.org/officeDocument/2006/relationships/hyperlink" Target="https://www.pyimagesearch.com/2015/02/02/just-open-sourced-personal-imutils-package-series-opencv-convenience-functions/"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png"/><Relationship Id="rId4" Type="http://schemas.openxmlformats.org/officeDocument/2006/relationships/image" Target="../media/image67.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png"/><Relationship Id="rId4" Type="http://schemas.openxmlformats.org/officeDocument/2006/relationships/image" Target="../media/image6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png"/><Relationship Id="rId4" Type="http://schemas.openxmlformats.org/officeDocument/2006/relationships/image" Target="../media/image76.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2.png"/><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png"/><Relationship Id="rId4" Type="http://schemas.openxmlformats.org/officeDocument/2006/relationships/image" Target="../media/image7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png"/><Relationship Id="rId4" Type="http://schemas.openxmlformats.org/officeDocument/2006/relationships/image" Target="../media/image7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png"/><Relationship Id="rId4" Type="http://schemas.openxmlformats.org/officeDocument/2006/relationships/image" Target="../media/image72.png"/><Relationship Id="rId5" Type="http://schemas.openxmlformats.org/officeDocument/2006/relationships/image" Target="../media/image80.png"/><Relationship Id="rId6" Type="http://schemas.openxmlformats.org/officeDocument/2006/relationships/image" Target="../media/image7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2.png"/><Relationship Id="rId4" Type="http://schemas.openxmlformats.org/officeDocument/2006/relationships/image" Target="../media/image7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2.png"/><Relationship Id="rId4" Type="http://schemas.openxmlformats.org/officeDocument/2006/relationships/image" Target="../media/image7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2.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2.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2.png"/><Relationship Id="rId4" Type="http://schemas.openxmlformats.org/officeDocument/2006/relationships/image" Target="../media/image7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2.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2.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2.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2.png"/><Relationship Id="rId4" Type="http://schemas.openxmlformats.org/officeDocument/2006/relationships/image" Target="../media/image7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2.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2.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2.png"/><Relationship Id="rId4" Type="http://schemas.openxmlformats.org/officeDocument/2006/relationships/image" Target="../media/image69.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2.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2.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2.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2.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2.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2.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6.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2.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2.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2.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2.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 Id="rId3" Type="http://schemas.openxmlformats.org/officeDocument/2006/relationships/image" Target="../media/image2.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2.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2.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0" name="Google Shape;120;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 name="Google Shape;121;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Deep Neural Networks</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Deep Learning, Deep, Deep, Deep. What's this? It just means that the neural network has one or more layers between the input layer and the output layer. Visualize a directed graph in layers of depth. The root nodes are the input layer and the terminal nodes are the output layer. The layers in between are known as the hidden (deep) layers. That's it. A four layer DNN would look like: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                                       			</a:t>
            </a:r>
            <a:r>
              <a:rPr lang="en" sz="1200">
                <a:solidFill>
                  <a:srgbClr val="0000FF"/>
                </a:solidFill>
                <a:highlight>
                  <a:srgbClr val="FFFFFF"/>
                </a:highlight>
              </a:rPr>
              <a:t>input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br>
              <a:rPr lang="en" sz="1200">
                <a:solidFill>
                  <a:srgbClr val="0000FF"/>
                </a:solidFill>
                <a:highlight>
                  <a:srgbClr val="FFFFFF"/>
                </a:highlight>
              </a:rPr>
            </a:br>
            <a:r>
              <a:rPr lang="en" sz="1200">
                <a:solidFill>
                  <a:srgbClr val="0000FF"/>
                </a:solidFill>
                <a:highlight>
                  <a:srgbClr val="FFFFFF"/>
                </a:highlight>
              </a:rPr>
              <a:t>						output layer</a:t>
            </a:r>
            <a:endParaRPr sz="1200">
              <a:solidFill>
                <a:srgbClr val="0000FF"/>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our purposes, we will start with every node in every layer, except the output layer, is the same type of node. And that every node on each layer is connected to every other node on the next layer. This is known as a fully connected neural network (FCNN)</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45" name="Google Shape;845;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47" name="Google Shape;847;p112"/>
          <p:cNvGraphicFramePr/>
          <p:nvPr/>
        </p:nvGraphicFramePr>
        <p:xfrm>
          <a:off x="528075" y="1992125"/>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1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3" name="Google Shape;853;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4" name="Google Shape;854;p11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55" name="Google Shape;855;p113"/>
          <p:cNvGraphicFramePr/>
          <p:nvPr/>
        </p:nvGraphicFramePr>
        <p:xfrm>
          <a:off x="528075" y="1992125"/>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861" name="Google Shape;861;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2" name="Google Shape;862;p1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63" name="Google Shape;863;p114"/>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1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869" name="Google Shape;869;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70" name="Google Shape;870;p11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71" name="Google Shape;871;p115"/>
          <p:cNvGraphicFramePr/>
          <p:nvPr/>
        </p:nvGraphicFramePr>
        <p:xfrm>
          <a:off x="528075" y="1992125"/>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1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877" name="Google Shape;877;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8" name="Google Shape;878;p11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884" name="Google Shape;884;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5" name="Google Shape;885;p1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891" name="Google Shape;891;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893" name="Google Shape;893;p118"/>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894" name="Google Shape;894;p118"/>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900" name="Google Shape;900;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901" name="Google Shape;901;p1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907" name="Google Shape;907;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8" name="Google Shape;908;p1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09" name="Google Shape;909;p120"/>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15" name="Google Shape;915;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6" name="Google Shape;916;p1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17" name="Google Shape;917;p121"/>
          <p:cNvGraphicFramePr/>
          <p:nvPr/>
        </p:nvGraphicFramePr>
        <p:xfrm>
          <a:off x="423363" y="1073150"/>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7" name="Google Shape;127;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 name="Google Shape;128;p23"/>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Number of Connections</a:t>
            </a:r>
            <a:endParaRPr b="1">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example, if the input layer has three nodes and the next (hidden) layer has four nodes, then each node on the first layer is connected to all four nodes on the next layer for a total of 12 (3x4) connections.</a:t>
            </a:r>
            <a:endParaRPr sz="1200">
              <a:solidFill>
                <a:schemeClr val="dk1"/>
              </a:solidFill>
            </a:endParaRPr>
          </a:p>
        </p:txBody>
      </p:sp>
      <p:pic>
        <p:nvPicPr>
          <p:cNvPr id="129" name="Google Shape;129;p23"/>
          <p:cNvPicPr preferRelativeResize="0"/>
          <p:nvPr/>
        </p:nvPicPr>
        <p:blipFill>
          <a:blip r:embed="rId4">
            <a:alphaModFix/>
          </a:blip>
          <a:stretch>
            <a:fillRect/>
          </a:stretch>
        </p:blipFill>
        <p:spPr>
          <a:xfrm>
            <a:off x="3205675" y="1643063"/>
            <a:ext cx="2066925" cy="1857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23" name="Google Shape;923;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4" name="Google Shape;924;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25" name="Google Shape;925;p122"/>
          <p:cNvGraphicFramePr/>
          <p:nvPr/>
        </p:nvGraphicFramePr>
        <p:xfrm>
          <a:off x="423363" y="1073150"/>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931" name="Google Shape;931;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32" name="Google Shape;932;p1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3" name="Google Shape;933;p123"/>
          <p:cNvGraphicFramePr/>
          <p:nvPr/>
        </p:nvGraphicFramePr>
        <p:xfrm>
          <a:off x="515575" y="2114200"/>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39" name="Google Shape;939;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40" name="Google Shape;940;p1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46" name="Google Shape;946;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7" name="Google Shape;947;p1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48" name="Google Shape;948;p125"/>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54" name="Google Shape;954;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5" name="Google Shape;955;p12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56" name="Google Shape;956;p126"/>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962" name="Google Shape;962;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63" name="Google Shape;963;p12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64" name="Google Shape;964;p127"/>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70" name="Google Shape;970;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71" name="Google Shape;971;p1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977" name="Google Shape;977;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8" name="Google Shape;978;p12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9" name="Google Shape;979;p129"/>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985" name="Google Shape;985;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6" name="Google Shape;986;p13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87" name="Google Shape;987;p130"/>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93" name="Google Shape;993;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94" name="Google Shape;994;p13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35" name="Google Shape;13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4"/>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00" name="Google Shape;1000;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1" name="Google Shape;1001;p1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02" name="Google Shape;1002;p132"/>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08" name="Google Shape;1008;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9" name="Google Shape;1009;p1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10" name="Google Shape;1010;p133"/>
          <p:cNvGraphicFramePr/>
          <p:nvPr/>
        </p:nvGraphicFramePr>
        <p:xfrm>
          <a:off x="423363" y="1535500"/>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34"/>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16" name="Google Shape;1016;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7" name="Google Shape;1017;p1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35"/>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23" name="Google Shape;1023;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4" name="Google Shape;1024;p1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6"/>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0" name="Google Shape;1030;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1" name="Google Shape;1031;p13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7"/>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7" name="Google Shape;1037;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8" name="Google Shape;1038;p13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39" name="Google Shape;1039;p137"/>
          <p:cNvGraphicFramePr/>
          <p:nvPr/>
        </p:nvGraphicFramePr>
        <p:xfrm>
          <a:off x="423363" y="1535500"/>
          <a:ext cx="3000000" cy="3000000"/>
        </p:xfrm>
        <a:graphic>
          <a:graphicData uri="http://schemas.openxmlformats.org/drawingml/2006/table">
            <a:tbl>
              <a:tblPr>
                <a:noFill/>
                <a:tableStyleId>{FE154F84-6AB4-4B2A-A021-8245C03A77A3}</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40" name="Google Shape;1040;p137"/>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7"/>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7"/>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7"/>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044" name="Google Shape;1044;p137"/>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045" name="Google Shape;1045;p137"/>
          <p:cNvCxnSpPr>
            <a:endCxn id="1040"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046" name="Google Shape;1046;p137"/>
          <p:cNvCxnSpPr>
            <a:endCxn id="1041"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047" name="Google Shape;1047;p137"/>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048" name="Google Shape;1048;p137"/>
          <p:cNvCxnSpPr>
            <a:stCxn id="1047" idx="1"/>
            <a:endCxn id="1042"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3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054" name="Google Shape;1054;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5" name="Google Shape;1055;p138"/>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5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6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3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061" name="Google Shape;1061;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2" name="Google Shape;1062;p139"/>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68" name="Google Shape;1068;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9" name="Google Shape;1069;p14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070" name="Google Shape;1070;p140"/>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071" name="Google Shape;1071;p140"/>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072" name="Google Shape;1072;p140"/>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073" name="Google Shape;1073;p140"/>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074" name="Google Shape;1074;p140"/>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075" name="Google Shape;1075;p140"/>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076" name="Google Shape;1076;p140"/>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077" name="Google Shape;1077;p140"/>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078" name="Google Shape;1078;p140"/>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84" name="Google Shape;1084;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5" name="Google Shape;1085;p14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086" name="Google Shape;1086;p141"/>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087" name="Google Shape;1087;p141"/>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088" name="Google Shape;1088;p141"/>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089" name="Google Shape;1089;p141"/>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090" name="Google Shape;1090;p141"/>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091" name="Google Shape;1091;p141"/>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092" name="Google Shape;1092;p141"/>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42" name="Google Shape;142;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 name="Google Shape;143;p25"/>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44" name="Google Shape;144;p25"/>
          <p:cNvGraphicFramePr/>
          <p:nvPr/>
        </p:nvGraphicFramePr>
        <p:xfrm>
          <a:off x="2198875" y="2822675"/>
          <a:ext cx="3000000" cy="3000000"/>
        </p:xfrm>
        <a:graphic>
          <a:graphicData uri="http://schemas.openxmlformats.org/drawingml/2006/table">
            <a:tbl>
              <a:tblPr>
                <a:noFill/>
                <a:tableStyleId>{FE154F84-6AB4-4B2A-A021-8245C03A77A3}</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4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098" name="Google Shape;1098;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9" name="Google Shape;1099;p14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105" name="Google Shape;1105;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6" name="Google Shape;1106;p14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4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112" name="Google Shape;1112;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3" name="Google Shape;1113;p14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4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119" name="Google Shape;1119;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0" name="Google Shape;1120;p14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21" name="Google Shape;1121;p145"/>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122" name="Google Shape;1122;p145"/>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4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128" name="Google Shape;1128;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9" name="Google Shape;1129;p14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30" name="Google Shape;1130;p146"/>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136" name="Google Shape;1136;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7" name="Google Shape;1137;p14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14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143" name="Google Shape;1143;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4" name="Google Shape;1144;p14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45" name="Google Shape;1145;p148"/>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151" name="Google Shape;1151;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2" name="Google Shape;1152;p14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5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158" name="Google Shape;1158;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9" name="Google Shape;1159;p150"/>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65" name="Google Shape;1165;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6" name="Google Shape;1166;p151"/>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67" name="Google Shape;1167;p151"/>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50" name="Google Shape;150;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 name="Google Shape;151;p26"/>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 (List)</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layers in the neural network may alternately be specified as a list in a sequential order which is passed as a parameter when instantiating the Sequential class object.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52" name="Google Shape;152;p26"/>
          <p:cNvGraphicFramePr/>
          <p:nvPr/>
        </p:nvGraphicFramePr>
        <p:xfrm>
          <a:off x="2198875" y="2822675"/>
          <a:ext cx="3000000" cy="3000000"/>
        </p:xfrm>
        <a:graphic>
          <a:graphicData uri="http://schemas.openxmlformats.org/drawingml/2006/table">
            <a:tbl>
              <a:tblPr>
                <a:noFill/>
                <a:tableStyleId>{FE154F84-6AB4-4B2A-A021-8245C03A77A3}</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15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73" name="Google Shape;1173;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4" name="Google Shape;1174;p15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75" name="Google Shape;1175;p152"/>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5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81" name="Google Shape;1181;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2" name="Google Shape;1182;p15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83" name="Google Shape;1183;p153"/>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1189" name="Google Shape;1189;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0" name="Google Shape;1190;p15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1196" name="Google Shape;1196;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7" name="Google Shape;1197;p15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1203" name="Google Shape;1203;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4" name="Google Shape;1204;p15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57"/>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1210" name="Google Shape;1210;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1" name="Google Shape;1211;p15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1217" name="Google Shape;1217;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8" name="Google Shape;1218;p15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1224" name="Google Shape;1224;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5" name="Google Shape;1225;p15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1231" name="Google Shape;1231;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2" name="Google Shape;1232;p16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38" name="Google Shape;1238;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9" name="Google Shape;1239;p16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0" name="Google Shape;1240;p161"/>
          <p:cNvGraphicFramePr/>
          <p:nvPr/>
        </p:nvGraphicFramePr>
        <p:xfrm>
          <a:off x="508775" y="2332600"/>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58" name="Google Shape;158;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 name="Google Shape;159;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60" name="Google Shape;160;p27"/>
          <p:cNvGraphicFramePr/>
          <p:nvPr/>
        </p:nvGraphicFramePr>
        <p:xfrm>
          <a:off x="1372213" y="2834000"/>
          <a:ext cx="3000000" cy="3000000"/>
        </p:xfrm>
        <a:graphic>
          <a:graphicData uri="http://schemas.openxmlformats.org/drawingml/2006/table">
            <a:tbl>
              <a:tblPr>
                <a:noFill/>
                <a:tableStyleId>{FE154F84-6AB4-4B2A-A021-8245C03A77A3}</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61" name="Google Shape;161;p27"/>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46" name="Google Shape;1246;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7" name="Google Shape;1247;p16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8" name="Google Shape;1248;p162"/>
          <p:cNvGraphicFramePr/>
          <p:nvPr/>
        </p:nvGraphicFramePr>
        <p:xfrm>
          <a:off x="518400" y="1851000"/>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1254" name="Google Shape;1254;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5" name="Google Shape;1255;p1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6" name="Google Shape;1256;p163"/>
          <p:cNvGraphicFramePr/>
          <p:nvPr/>
        </p:nvGraphicFramePr>
        <p:xfrm>
          <a:off x="547875" y="1939925"/>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1262" name="Google Shape;1262;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3" name="Google Shape;1263;p1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4" name="Google Shape;1264;p164"/>
          <p:cNvGraphicFramePr/>
          <p:nvPr/>
        </p:nvGraphicFramePr>
        <p:xfrm>
          <a:off x="536100" y="2104900"/>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1270" name="Google Shape;1270;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1" name="Google Shape;1271;p1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72" name="Google Shape;1272;p165"/>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16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278" name="Google Shape;1278;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9" name="Google Shape;1279;p1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67"/>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285" name="Google Shape;1285;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6" name="Google Shape;1286;p1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87" name="Google Shape;1287;p167"/>
          <p:cNvGraphicFramePr/>
          <p:nvPr/>
        </p:nvGraphicFramePr>
        <p:xfrm>
          <a:off x="536100" y="2411275"/>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16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1293" name="Google Shape;1293;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4" name="Google Shape;1294;p1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95" name="Google Shape;1295;p168"/>
          <p:cNvGraphicFramePr/>
          <p:nvPr/>
        </p:nvGraphicFramePr>
        <p:xfrm>
          <a:off x="506625" y="3206100"/>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16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01" name="Google Shape;1301;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2" name="Google Shape;1302;p16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1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08" name="Google Shape;1308;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9" name="Google Shape;1309;p17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0" name="Google Shape;1310;p170"/>
          <p:cNvGraphicFramePr/>
          <p:nvPr/>
        </p:nvGraphicFramePr>
        <p:xfrm>
          <a:off x="500900" y="2180925"/>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1316" name="Google Shape;1316;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7" name="Google Shape;1317;p17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Shape</a:t>
            </a:r>
            <a:endParaRPr>
              <a:solidFill>
                <a:srgbClr val="38761D"/>
              </a:solidFill>
            </a:endParaRPr>
          </a:p>
        </p:txBody>
      </p:sp>
      <p:pic>
        <p:nvPicPr>
          <p:cNvPr id="167" name="Google Shape;167;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 name="Google Shape;168;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Input Shape vs Input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input shape and input layer can be confusing at first. They are not the same thing. More specifically, the number of nodes in the input layer does not need to match the shape of the input vector. That's because every element in the input vector will be passed to every node in the input layer.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If our</a:t>
            </a:r>
            <a:r>
              <a:rPr b="1" lang="en" sz="1200"/>
              <a:t> input layer is ten nodes</a:t>
            </a:r>
            <a:r>
              <a:rPr lang="en" sz="1200">
                <a:solidFill>
                  <a:schemeClr val="dk1"/>
                </a:solidFill>
              </a:rPr>
              <a:t>, and we use our above example of a </a:t>
            </a:r>
            <a:r>
              <a:rPr b="1" lang="en" sz="1200">
                <a:solidFill>
                  <a:schemeClr val="dk1"/>
                </a:solidFill>
              </a:rPr>
              <a:t>thirteen element input vector</a:t>
            </a:r>
            <a:r>
              <a:rPr lang="en" sz="1200">
                <a:solidFill>
                  <a:schemeClr val="dk1"/>
                </a:solidFill>
              </a:rPr>
              <a:t>, we will have </a:t>
            </a:r>
            <a:r>
              <a:rPr b="1" lang="en" sz="1200">
                <a:solidFill>
                  <a:srgbClr val="0000FF"/>
                </a:solidFill>
              </a:rPr>
              <a:t>130 connections (10 x 13) between the input vector and the input layer</a:t>
            </a:r>
            <a:r>
              <a:rPr lang="en" sz="1200">
                <a:solidFill>
                  <a:schemeClr val="dk1"/>
                </a:solidFill>
              </a:rPr>
              <a:t>.</a:t>
            </a:r>
            <a:endParaRPr sz="12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1323" name="Google Shape;1323;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4" name="Google Shape;1324;p1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5" name="Google Shape;1325;p172"/>
          <p:cNvGraphicFramePr/>
          <p:nvPr/>
        </p:nvGraphicFramePr>
        <p:xfrm>
          <a:off x="508775" y="2332600"/>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1331" name="Google Shape;1331;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2" name="Google Shape;1332;p1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3" name="Google Shape;1333;p173"/>
          <p:cNvGraphicFramePr/>
          <p:nvPr/>
        </p:nvGraphicFramePr>
        <p:xfrm>
          <a:off x="494850" y="2228075"/>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1339" name="Google Shape;1339;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0" name="Google Shape;1340;p1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1" name="Google Shape;1341;p174"/>
          <p:cNvGraphicFramePr/>
          <p:nvPr/>
        </p:nvGraphicFramePr>
        <p:xfrm>
          <a:off x="494850" y="2228075"/>
          <a:ext cx="3000000" cy="3000000"/>
        </p:xfrm>
        <a:graphic>
          <a:graphicData uri="http://schemas.openxmlformats.org/drawingml/2006/table">
            <a:tbl>
              <a:tblPr>
                <a:noFill/>
                <a:tableStyleId>{FE154F84-6AB4-4B2A-A021-8245C03A77A3}</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7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1347" name="Google Shape;1347;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8" name="Google Shape;1348;p1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9" name="Google Shape;1349;p175"/>
          <p:cNvGraphicFramePr/>
          <p:nvPr/>
        </p:nvGraphicFramePr>
        <p:xfrm>
          <a:off x="494850" y="2228075"/>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17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1355" name="Google Shape;1355;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6" name="Google Shape;1356;p1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7" name="Google Shape;1357;p176"/>
          <p:cNvGraphicFramePr/>
          <p:nvPr/>
        </p:nvGraphicFramePr>
        <p:xfrm>
          <a:off x="506625" y="1827425"/>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1363" name="Google Shape;1363;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4" name="Google Shape;1364;p1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7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370" name="Google Shape;1370;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1" name="Google Shape;1371;p1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2" name="Google Shape;1372;p178"/>
          <p:cNvGraphicFramePr/>
          <p:nvPr/>
        </p:nvGraphicFramePr>
        <p:xfrm>
          <a:off x="488925" y="271708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7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1378" name="Google Shape;1378;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9" name="Google Shape;1379;p1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80" name="Google Shape;1380;p179"/>
          <p:cNvGraphicFramePr/>
          <p:nvPr/>
        </p:nvGraphicFramePr>
        <p:xfrm>
          <a:off x="488925" y="271708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8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1386" name="Google Shape;1386;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7" name="Google Shape;1387;p1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88" name="Google Shape;1388;p180"/>
          <p:cNvGraphicFramePr/>
          <p:nvPr/>
        </p:nvGraphicFramePr>
        <p:xfrm>
          <a:off x="500700" y="22045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394" name="Google Shape;1394;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5" name="Google Shape;1395;p1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74" name="Google Shape;174;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 name="Google Shape;175;p29"/>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8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01" name="Google Shape;1401;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2" name="Google Shape;1402;p1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3" name="Google Shape;1403;p182"/>
          <p:cNvGraphicFramePr/>
          <p:nvPr/>
        </p:nvGraphicFramePr>
        <p:xfrm>
          <a:off x="500700" y="22045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8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1409" name="Google Shape;1409;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0" name="Google Shape;1410;p1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1" name="Google Shape;1411;p183"/>
          <p:cNvGraphicFramePr/>
          <p:nvPr/>
        </p:nvGraphicFramePr>
        <p:xfrm>
          <a:off x="500700" y="22045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12" name="Google Shape;1412;p183"/>
          <p:cNvGraphicFramePr/>
          <p:nvPr/>
        </p:nvGraphicFramePr>
        <p:xfrm>
          <a:off x="500700" y="38475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1418" name="Google Shape;1418;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9" name="Google Shape;1419;p1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0" name="Google Shape;1420;p184"/>
          <p:cNvGraphicFramePr/>
          <p:nvPr/>
        </p:nvGraphicFramePr>
        <p:xfrm>
          <a:off x="506600" y="354706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p1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1426" name="Google Shape;1426;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7" name="Google Shape;1427;p1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1433" name="Google Shape;1433;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4" name="Google Shape;1434;p1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40" name="Google Shape;1440;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1" name="Google Shape;1441;p1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42" name="Google Shape;1442;p187"/>
          <p:cNvGraphicFramePr/>
          <p:nvPr/>
        </p:nvGraphicFramePr>
        <p:xfrm>
          <a:off x="500700" y="18561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48" name="Google Shape;1448;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9" name="Google Shape;1449;p1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0" name="Google Shape;1450;p188"/>
          <p:cNvGraphicFramePr/>
          <p:nvPr/>
        </p:nvGraphicFramePr>
        <p:xfrm>
          <a:off x="477125" y="38357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51" name="Google Shape;1451;p188"/>
          <p:cNvGraphicFramePr/>
          <p:nvPr/>
        </p:nvGraphicFramePr>
        <p:xfrm>
          <a:off x="535250" y="20518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1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1457" name="Google Shape;1457;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8" name="Google Shape;1458;p1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1464" name="Google Shape;1464;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5" name="Google Shape;1465;p1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6" name="Google Shape;1466;p190"/>
          <p:cNvGraphicFramePr/>
          <p:nvPr/>
        </p:nvGraphicFramePr>
        <p:xfrm>
          <a:off x="488925" y="27988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72" name="Google Shape;1472;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3" name="Google Shape;1473;p1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74" name="Google Shape;1474;p191"/>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81" name="Google Shape;181;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 name="Google Shape;182;p30"/>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83" name="Google Shape;183;p30"/>
          <p:cNvGraphicFramePr/>
          <p:nvPr/>
        </p:nvGraphicFramePr>
        <p:xfrm>
          <a:off x="920488" y="2766175"/>
          <a:ext cx="3000000" cy="3000000"/>
        </p:xfrm>
        <a:graphic>
          <a:graphicData uri="http://schemas.openxmlformats.org/drawingml/2006/table">
            <a:tbl>
              <a:tblPr>
                <a:noFill/>
                <a:tableStyleId>{FE154F84-6AB4-4B2A-A021-8245C03A77A3}</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80" name="Google Shape;1480;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1" name="Google Shape;1481;p1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2" name="Google Shape;1482;p192"/>
          <p:cNvGraphicFramePr/>
          <p:nvPr/>
        </p:nvGraphicFramePr>
        <p:xfrm>
          <a:off x="488900" y="24865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sp>
        <p:nvSpPr>
          <p:cNvPr id="1487" name="Google Shape;1487;p1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88" name="Google Shape;1488;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9" name="Google Shape;1489;p1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0" name="Google Shape;1490;p193"/>
          <p:cNvGraphicFramePr/>
          <p:nvPr/>
        </p:nvGraphicFramePr>
        <p:xfrm>
          <a:off x="540150" y="433656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1491" name="Google Shape;1491;p193"/>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1497" name="Google Shape;1497;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8" name="Google Shape;1498;p1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99" name="Google Shape;1499;p194"/>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505" name="Google Shape;1505;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6" name="Google Shape;1506;p1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7" name="Google Shape;1507;p195"/>
          <p:cNvGraphicFramePr/>
          <p:nvPr/>
        </p:nvGraphicFramePr>
        <p:xfrm>
          <a:off x="506775" y="35742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508" name="Google Shape;1508;p195"/>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514" name="Google Shape;1514;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5" name="Google Shape;1515;p1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16" name="Google Shape;1516;p196"/>
          <p:cNvGraphicFramePr/>
          <p:nvPr/>
        </p:nvGraphicFramePr>
        <p:xfrm>
          <a:off x="506775" y="18361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522" name="Google Shape;1522;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3" name="Google Shape;1523;p1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29" name="Google Shape;1529;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0" name="Google Shape;1530;p1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36" name="Google Shape;1536;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7" name="Google Shape;1537;p1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8" name="Google Shape;1538;p199"/>
          <p:cNvGraphicFramePr/>
          <p:nvPr/>
        </p:nvGraphicFramePr>
        <p:xfrm>
          <a:off x="505550" y="320108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544" name="Google Shape;1544;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5" name="Google Shape;1545;p2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6" name="Google Shape;1546;p200"/>
          <p:cNvGraphicFramePr/>
          <p:nvPr/>
        </p:nvGraphicFramePr>
        <p:xfrm>
          <a:off x="505550" y="23487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552" name="Google Shape;1552;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3" name="Google Shape;1553;p2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54" name="Google Shape;1554;p201"/>
          <p:cNvGraphicFramePr/>
          <p:nvPr/>
        </p:nvGraphicFramePr>
        <p:xfrm>
          <a:off x="505550" y="23487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89" name="Google Shape;189;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 name="Google Shape;190;p31"/>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(as List)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Alternatively, using the</a:t>
            </a:r>
            <a:r>
              <a:rPr lang="en" sz="1200">
                <a:solidFill>
                  <a:schemeClr val="dk1"/>
                </a:solidFill>
              </a:rPr>
              <a:t>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we will add the three layers by specifying them in a list in sequential order, and pass the list as a parameter when instantiating the </a:t>
            </a:r>
            <a:r>
              <a:rPr lang="en" sz="1200">
                <a:solidFill>
                  <a:schemeClr val="dk1"/>
                </a:solidFill>
                <a:highlight>
                  <a:srgbClr val="EFF0F1"/>
                </a:highlight>
              </a:rPr>
              <a:t>Sequential()</a:t>
            </a:r>
            <a:r>
              <a:rPr lang="en" sz="1200">
                <a:solidFill>
                  <a:schemeClr val="dk1"/>
                </a:solidFill>
              </a:rPr>
              <a:t> class object.</a:t>
            </a:r>
            <a:endParaRPr sz="1100">
              <a:solidFill>
                <a:schemeClr val="dk1"/>
              </a:solidFill>
            </a:endParaRPr>
          </a:p>
        </p:txBody>
      </p:sp>
      <p:graphicFrame>
        <p:nvGraphicFramePr>
          <p:cNvPr id="191" name="Google Shape;191;p31"/>
          <p:cNvGraphicFramePr/>
          <p:nvPr/>
        </p:nvGraphicFramePr>
        <p:xfrm>
          <a:off x="920488" y="2277675"/>
          <a:ext cx="3000000" cy="3000000"/>
        </p:xfrm>
        <a:graphic>
          <a:graphicData uri="http://schemas.openxmlformats.org/drawingml/2006/table">
            <a:tbl>
              <a:tblPr>
                <a:noFill/>
                <a:tableStyleId>{FE154F84-6AB4-4B2A-A021-8245C03A77A3}</a:tableStyleId>
              </a:tblPr>
              <a:tblGrid>
                <a:gridCol w="7136025"/>
              </a:tblGrid>
              <a:tr h="24619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first (input) layer (10 nodes) </a:t>
                      </a:r>
                      <a:endParaRPr sz="12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                   ])</a:t>
                      </a:r>
                      <a:endParaRPr sz="12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560" name="Google Shape;1560;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1" name="Google Shape;1561;p2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2" name="Google Shape;1562;p202"/>
          <p:cNvGraphicFramePr/>
          <p:nvPr/>
        </p:nvGraphicFramePr>
        <p:xfrm>
          <a:off x="505550" y="23487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568" name="Google Shape;1568;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9" name="Google Shape;1569;p2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575" name="Google Shape;1575;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6" name="Google Shape;1576;p2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582" name="Google Shape;1582;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3" name="Google Shape;1583;p2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589" name="Google Shape;1589;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0" name="Google Shape;1590;p2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91" name="Google Shape;1591;p206"/>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592" name="Google Shape;1592;p206"/>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593" name="Google Shape;1593;p206"/>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Google Shape;1598;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599" name="Google Shape;1599;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0" name="Google Shape;1600;p2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1" name="Google Shape;1601;p207"/>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607" name="Google Shape;1607;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8" name="Google Shape;1608;p2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9" name="Google Shape;1609;p208"/>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Google Shape;1614;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615" name="Google Shape;1615;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6" name="Google Shape;1616;p2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17" name="Google Shape;1617;p209"/>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Google Shape;1622;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623" name="Google Shape;1623;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4" name="Google Shape;1624;p2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5" name="Google Shape;1625;p210"/>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631" name="Google Shape;1631;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2" name="Google Shape;1632;p2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33" name="Google Shape;1633;p211"/>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634" name="Google Shape;1634;p211"/>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635" name="Google Shape;1635;p211"/>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3" name="Google Shape;63;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Slides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‘GDG workshop’ subdirectory</a:t>
            </a:r>
            <a:endParaRPr sz="2400">
              <a:solidFill>
                <a:srgbClr val="38761D"/>
              </a:solidFill>
            </a:endParaRPr>
          </a:p>
        </p:txBody>
      </p:sp>
      <p:pic>
        <p:nvPicPr>
          <p:cNvPr id="64" name="Google Shape;64;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97" name="Google Shape;197;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 name="Google Shape;198;p32"/>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99" name="Google Shape;199;p32"/>
          <p:cNvGraphicFramePr/>
          <p:nvPr/>
        </p:nvGraphicFramePr>
        <p:xfrm>
          <a:off x="1826800" y="2746050"/>
          <a:ext cx="3000000" cy="3000000"/>
        </p:xfrm>
        <a:graphic>
          <a:graphicData uri="http://schemas.openxmlformats.org/drawingml/2006/table">
            <a:tbl>
              <a:tblPr>
                <a:noFill/>
                <a:tableStyleId>{FE154F84-6AB4-4B2A-A021-8245C03A77A3}</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641" name="Google Shape;1641;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2" name="Google Shape;1642;p2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3" name="Google Shape;1643;p212"/>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213"/>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649" name="Google Shape;1649;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0" name="Google Shape;1650;p2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51" name="Google Shape;1651;p213"/>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57" name="Google Shape;1657;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8" name="Google Shape;1658;p2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64" name="Google Shape;1664;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5" name="Google Shape;1665;p2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66" name="Google Shape;1666;p215"/>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72" name="Google Shape;1672;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3" name="Google Shape;1673;p2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4" name="Google Shape;1674;p216"/>
          <p:cNvGraphicFramePr/>
          <p:nvPr/>
        </p:nvGraphicFramePr>
        <p:xfrm>
          <a:off x="505550" y="210793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680" name="Google Shape;1680;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1" name="Google Shape;1681;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82" name="Google Shape;1682;p217"/>
          <p:cNvGraphicFramePr/>
          <p:nvPr/>
        </p:nvGraphicFramePr>
        <p:xfrm>
          <a:off x="558575" y="20161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688" name="Google Shape;1688;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9" name="Google Shape;1689;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0" name="Google Shape;1690;p218"/>
          <p:cNvGraphicFramePr/>
          <p:nvPr/>
        </p:nvGraphicFramePr>
        <p:xfrm>
          <a:off x="558575" y="20161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696" name="Google Shape;1696;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7" name="Google Shape;1697;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8" name="Google Shape;1698;p219"/>
          <p:cNvGraphicFramePr/>
          <p:nvPr/>
        </p:nvGraphicFramePr>
        <p:xfrm>
          <a:off x="546825" y="1880588"/>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704" name="Google Shape;1704;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5" name="Google Shape;1705;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06" name="Google Shape;1706;p220"/>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12" name="Google Shape;1712;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3" name="Google Shape;1713;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4" name="Google Shape;1714;p221"/>
          <p:cNvGraphicFramePr/>
          <p:nvPr/>
        </p:nvGraphicFramePr>
        <p:xfrm>
          <a:off x="552675" y="2991713"/>
          <a:ext cx="3000000" cy="3000000"/>
        </p:xfrm>
        <a:graphic>
          <a:graphicData uri="http://schemas.openxmlformats.org/drawingml/2006/table">
            <a:tbl>
              <a:tblPr>
                <a:noFill/>
                <a:tableStyleId>{FE154F84-6AB4-4B2A-A021-8245C03A77A3}</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15" name="Google Shape;1715;p221"/>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05" name="Google Shape;205;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 name="Google Shape;206;p33"/>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7" name="Google Shape;207;p33"/>
          <p:cNvGraphicFramePr/>
          <p:nvPr/>
        </p:nvGraphicFramePr>
        <p:xfrm>
          <a:off x="956775" y="3249450"/>
          <a:ext cx="3000000" cy="3000000"/>
        </p:xfrm>
        <a:graphic>
          <a:graphicData uri="http://schemas.openxmlformats.org/drawingml/2006/table">
            <a:tbl>
              <a:tblPr>
                <a:noFill/>
                <a:tableStyleId>{FE154F84-6AB4-4B2A-A021-8245C03A77A3}</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21" name="Google Shape;1721;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2" name="Google Shape;1722;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23" name="Google Shape;1723;p222"/>
          <p:cNvGraphicFramePr/>
          <p:nvPr/>
        </p:nvGraphicFramePr>
        <p:xfrm>
          <a:off x="546800" y="2119738"/>
          <a:ext cx="3000000" cy="3000000"/>
        </p:xfrm>
        <a:graphic>
          <a:graphicData uri="http://schemas.openxmlformats.org/drawingml/2006/table">
            <a:tbl>
              <a:tblPr>
                <a:noFill/>
                <a:tableStyleId>{FE154F84-6AB4-4B2A-A021-8245C03A77A3}</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24" name="Google Shape;1724;p222"/>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730" name="Google Shape;1730;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1" name="Google Shape;1731;p22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37" name="Google Shape;1737;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8" name="Google Shape;1738;p22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44" name="Google Shape;1744;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5" name="Google Shape;1745;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6" name="Google Shape;1746;p225"/>
          <p:cNvGraphicFramePr/>
          <p:nvPr/>
        </p:nvGraphicFramePr>
        <p:xfrm>
          <a:off x="546825" y="12855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752" name="Google Shape;1752;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3" name="Google Shape;1753;p2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54" name="Google Shape;1754;p226"/>
          <p:cNvGraphicFramePr/>
          <p:nvPr/>
        </p:nvGraphicFramePr>
        <p:xfrm>
          <a:off x="505550" y="19623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760" name="Google Shape;1760;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1" name="Google Shape;1761;p2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2" name="Google Shape;1762;p227"/>
          <p:cNvGraphicFramePr/>
          <p:nvPr/>
        </p:nvGraphicFramePr>
        <p:xfrm>
          <a:off x="505550" y="19623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6" name="Shape 1766"/>
        <p:cNvGrpSpPr/>
        <p:nvPr/>
      </p:nvGrpSpPr>
      <p:grpSpPr>
        <a:xfrm>
          <a:off x="0" y="0"/>
          <a:ext cx="0" cy="0"/>
          <a:chOff x="0" y="0"/>
          <a:chExt cx="0" cy="0"/>
        </a:xfrm>
      </p:grpSpPr>
      <p:sp>
        <p:nvSpPr>
          <p:cNvPr id="1767" name="Google Shape;1767;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768" name="Google Shape;1768;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9" name="Google Shape;1769;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0" name="Google Shape;1770;p228"/>
          <p:cNvGraphicFramePr/>
          <p:nvPr/>
        </p:nvGraphicFramePr>
        <p:xfrm>
          <a:off x="505550" y="19623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776" name="Google Shape;1776;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7" name="Google Shape;1777;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8" name="Google Shape;1778;p229"/>
          <p:cNvGraphicFramePr/>
          <p:nvPr/>
        </p:nvGraphicFramePr>
        <p:xfrm>
          <a:off x="505550" y="19623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84" name="Google Shape;1784;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5" name="Google Shape;1785;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91" name="Google Shape;1791;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2" name="Google Shape;1792;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13" name="Google Shape;213;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 name="Google Shape;214;p34"/>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215" name="Google Shape;215;p34"/>
          <p:cNvGraphicFramePr/>
          <p:nvPr/>
        </p:nvGraphicFramePr>
        <p:xfrm>
          <a:off x="938450" y="2787650"/>
          <a:ext cx="3000000" cy="3000000"/>
        </p:xfrm>
        <a:graphic>
          <a:graphicData uri="http://schemas.openxmlformats.org/drawingml/2006/table">
            <a:tbl>
              <a:tblPr>
                <a:noFill/>
                <a:tableStyleId>{FE154F84-6AB4-4B2A-A021-8245C03A77A3}</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98" name="Google Shape;1798;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9" name="Google Shape;1799;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Google Shape;1804;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05" name="Google Shape;1805;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6" name="Google Shape;1806;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12" name="Google Shape;1812;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3" name="Google Shape;1813;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14" name="Google Shape;1814;p234"/>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820" name="Google Shape;1820;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1" name="Google Shape;1821;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22" name="Google Shape;1822;p235"/>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828" name="Google Shape;1828;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9" name="Google Shape;1829;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30" name="Google Shape;1830;p236"/>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836" name="Google Shape;1836;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7" name="Google Shape;1837;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sp>
        <p:nvSpPr>
          <p:cNvPr id="1842" name="Google Shape;1842;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843" name="Google Shape;1843;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4" name="Google Shape;1844;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45" name="Google Shape;1845;p238"/>
          <p:cNvGraphicFramePr/>
          <p:nvPr/>
        </p:nvGraphicFramePr>
        <p:xfrm>
          <a:off x="505550" y="196231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Google Shape;1850;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51" name="Google Shape;1851;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2" name="Google Shape;1852;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He</a:t>
            </a:r>
            <a:r>
              <a:rPr b="1" lang="en" sz="1200">
                <a:solidFill>
                  <a:schemeClr val="dk1"/>
                </a:solidFill>
              </a:rPr>
              <a:t>ight x Width x Channel. These are grayscale images, so </a:t>
            </a:r>
            <a:r>
              <a:rPr lang="en" sz="1200">
                <a:solidFill>
                  <a:schemeClr val="dk1"/>
                </a:solidFill>
              </a:rPr>
              <a:t>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Google Shape;1857;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58" name="Google Shape;1858;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9" name="Google Shape;1859;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60" name="Google Shape;1860;p240"/>
          <p:cNvGraphicFramePr/>
          <p:nvPr/>
        </p:nvGraphicFramePr>
        <p:xfrm>
          <a:off x="670250" y="122066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4" name="Shape 1864"/>
        <p:cNvGrpSpPr/>
        <p:nvPr/>
      </p:nvGrpSpPr>
      <p:grpSpPr>
        <a:xfrm>
          <a:off x="0" y="0"/>
          <a:ext cx="0" cy="0"/>
          <a:chOff x="0" y="0"/>
          <a:chExt cx="0" cy="0"/>
        </a:xfrm>
      </p:grpSpPr>
      <p:sp>
        <p:nvSpPr>
          <p:cNvPr id="1865" name="Google Shape;1865;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66" name="Google Shape;1866;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7" name="Google Shape;1867;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Activations</a:t>
            </a:r>
            <a:endParaRPr>
              <a:solidFill>
                <a:srgbClr val="38761D"/>
              </a:solidFill>
            </a:endParaRPr>
          </a:p>
        </p:txBody>
      </p:sp>
      <p:pic>
        <p:nvPicPr>
          <p:cNvPr id="221" name="Google Shape;221;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 name="Google Shape;222;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Activations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training or predicting (inference), each node in a layer will output a value to the nodes in the next layer. We don't want to pass the value 'as-is', but instead we want to change the value by some manner. This process is called an activation function. Think of a function that returns some result, like </a:t>
            </a:r>
            <a:r>
              <a:rPr lang="en" sz="1200">
                <a:solidFill>
                  <a:schemeClr val="dk1"/>
                </a:solidFill>
                <a:highlight>
                  <a:srgbClr val="EFF0F1"/>
                </a:highlight>
              </a:rPr>
              <a:t>return result</a:t>
            </a:r>
            <a:r>
              <a:rPr lang="en" sz="1200">
                <a:solidFill>
                  <a:schemeClr val="dk1"/>
                </a:solidFill>
              </a:rPr>
              <a:t>. In the case of an activation function, instead of returning </a:t>
            </a:r>
            <a:r>
              <a:rPr lang="en" sz="1200">
                <a:solidFill>
                  <a:schemeClr val="dk1"/>
                </a:solidFill>
                <a:highlight>
                  <a:srgbClr val="EFF0F1"/>
                </a:highlight>
              </a:rPr>
              <a:t>result</a:t>
            </a:r>
            <a:r>
              <a:rPr lang="en" sz="1200">
                <a:solidFill>
                  <a:schemeClr val="dk1"/>
                </a:solidFill>
              </a:rPr>
              <a:t>, we would return the result of passing the result value to another (activation) function, like </a:t>
            </a:r>
            <a:r>
              <a:rPr lang="en" sz="1200">
                <a:solidFill>
                  <a:schemeClr val="dk1"/>
                </a:solidFill>
                <a:highlight>
                  <a:srgbClr val="EFF0F1"/>
                </a:highlight>
              </a:rPr>
              <a:t>return A(result)</a:t>
            </a:r>
            <a:r>
              <a:rPr lang="en" sz="1200">
                <a:solidFill>
                  <a:schemeClr val="dk1"/>
                </a:solidFill>
              </a:rPr>
              <a:t>, where A() is the activation function. Conceptually, you can think of this as:</a:t>
            </a:r>
            <a:endParaRPr sz="1200">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layer(params):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inside are the nodes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result = some_calculations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return A(result)</a:t>
            </a:r>
            <a:endParaRPr b="1" sz="1200">
              <a:highlight>
                <a:srgbClr val="FFFFFF"/>
              </a:highlight>
            </a:endParaRPr>
          </a:p>
          <a:p>
            <a:pPr indent="0" lvl="0" marL="1828800" rtl="0" algn="l">
              <a:lnSpc>
                <a:spcPct val="115000"/>
              </a:lnSpc>
              <a:spcBef>
                <a:spcPts val="0"/>
              </a:spcBef>
              <a:spcAft>
                <a:spcPts val="0"/>
              </a:spcAft>
              <a:buNone/>
            </a:pPr>
            <a:r>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A(result):</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modifies the result """</a:t>
            </a:r>
            <a:endParaRPr b="1" sz="1200">
              <a:highlight>
                <a:srgbClr val="FFFFFF"/>
              </a:highlight>
            </a:endParaRPr>
          </a:p>
          <a:p>
            <a:pPr indent="0" lvl="0" marL="2095500" marR="266700" rtl="0" algn="l">
              <a:lnSpc>
                <a:spcPct val="115000"/>
              </a:lnSpc>
              <a:spcBef>
                <a:spcPts val="1100"/>
              </a:spcBef>
              <a:spcAft>
                <a:spcPts val="0"/>
              </a:spcAft>
              <a:buNone/>
            </a:pPr>
            <a:r>
              <a:rPr b="1" lang="en" sz="1200">
                <a:highlight>
                  <a:srgbClr val="FFFFFF"/>
                </a:highlight>
              </a:rPr>
              <a:t>    return some_modified_value_of_result</a:t>
            </a:r>
            <a:endParaRPr b="1" sz="1200">
              <a:highlight>
                <a:srgbClr val="FFFFFF"/>
              </a:highlight>
            </a:endParaRPr>
          </a:p>
          <a:p>
            <a:pPr indent="0" lvl="0" marL="0" rtl="0" algn="ctr">
              <a:lnSpc>
                <a:spcPct val="115000"/>
              </a:lnSpc>
              <a:spcBef>
                <a:spcPts val="1100"/>
              </a:spcBef>
              <a:spcAft>
                <a:spcPts val="0"/>
              </a:spcAft>
              <a:buNone/>
            </a:pPr>
            <a:r>
              <a:rPr b="1" lang="en" sz="1200">
                <a:solidFill>
                  <a:srgbClr val="0000FF"/>
                </a:solidFill>
              </a:rPr>
              <a:t>Activation functions assist neural networks in learning faster and better.</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73" name="Google Shape;1873;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4" name="Google Shape;1874;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75" name="Google Shape;1875;p242"/>
          <p:cNvGraphicFramePr/>
          <p:nvPr/>
        </p:nvGraphicFramePr>
        <p:xfrm>
          <a:off x="573950" y="1565263"/>
          <a:ext cx="3000000" cy="3000000"/>
        </p:xfrm>
        <a:graphic>
          <a:graphicData uri="http://schemas.openxmlformats.org/drawingml/2006/table">
            <a:tbl>
              <a:tblPr>
                <a:noFill/>
                <a:tableStyleId>{FE154F84-6AB4-4B2A-A021-8245C03A77A3}</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76" name="Google Shape;1876;p242"/>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877" name="Google Shape;1877;p242"/>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878" name="Google Shape;1878;p242"/>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84" name="Google Shape;1884;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5" name="Google Shape;1885;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86" name="Google Shape;1886;p243"/>
          <p:cNvGraphicFramePr/>
          <p:nvPr/>
        </p:nvGraphicFramePr>
        <p:xfrm>
          <a:off x="564300" y="2769238"/>
          <a:ext cx="3000000" cy="3000000"/>
        </p:xfrm>
        <a:graphic>
          <a:graphicData uri="http://schemas.openxmlformats.org/drawingml/2006/table">
            <a:tbl>
              <a:tblPr>
                <a:noFill/>
                <a:tableStyleId>{FE154F84-6AB4-4B2A-A021-8245C03A77A3}</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0" name="Shape 1890"/>
        <p:cNvGrpSpPr/>
        <p:nvPr/>
      </p:nvGrpSpPr>
      <p:grpSpPr>
        <a:xfrm>
          <a:off x="0" y="0"/>
          <a:ext cx="0" cy="0"/>
          <a:chOff x="0" y="0"/>
          <a:chExt cx="0" cy="0"/>
        </a:xfrm>
      </p:grpSpPr>
      <p:sp>
        <p:nvSpPr>
          <p:cNvPr id="1891" name="Google Shape;1891;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92" name="Google Shape;1892;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3" name="Google Shape;1893;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94" name="Google Shape;1894;p244"/>
          <p:cNvGraphicFramePr/>
          <p:nvPr/>
        </p:nvGraphicFramePr>
        <p:xfrm>
          <a:off x="564300" y="1507438"/>
          <a:ext cx="3000000" cy="3000000"/>
        </p:xfrm>
        <a:graphic>
          <a:graphicData uri="http://schemas.openxmlformats.org/drawingml/2006/table">
            <a:tbl>
              <a:tblPr>
                <a:noFill/>
                <a:tableStyleId>{FE154F84-6AB4-4B2A-A021-8245C03A77A3}</a:tableStyleId>
              </a:tblPr>
              <a:tblGrid>
                <a:gridCol w="7862400"/>
              </a:tblGrid>
              <a:tr h="140755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00" name="Google Shape;1900;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1" name="Google Shape;1901;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02" name="Google Shape;1902;p245"/>
          <p:cNvGraphicFramePr/>
          <p:nvPr/>
        </p:nvGraphicFramePr>
        <p:xfrm>
          <a:off x="564300" y="1594113"/>
          <a:ext cx="3000000" cy="3000000"/>
        </p:xfrm>
        <a:graphic>
          <a:graphicData uri="http://schemas.openxmlformats.org/drawingml/2006/table">
            <a:tbl>
              <a:tblPr>
                <a:noFill/>
                <a:tableStyleId>{FE154F84-6AB4-4B2A-A021-8245C03A77A3}</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08" name="Google Shape;1908;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9" name="Google Shape;1909;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0" name="Google Shape;1910;p246"/>
          <p:cNvGraphicFramePr/>
          <p:nvPr/>
        </p:nvGraphicFramePr>
        <p:xfrm>
          <a:off x="564300" y="1594113"/>
          <a:ext cx="3000000" cy="3000000"/>
        </p:xfrm>
        <a:graphic>
          <a:graphicData uri="http://schemas.openxmlformats.org/drawingml/2006/table">
            <a:tbl>
              <a:tblPr>
                <a:noFill/>
                <a:tableStyleId>{FE154F84-6AB4-4B2A-A021-8245C03A77A3}</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4" name="Shape 1914"/>
        <p:cNvGrpSpPr/>
        <p:nvPr/>
      </p:nvGrpSpPr>
      <p:grpSpPr>
        <a:xfrm>
          <a:off x="0" y="0"/>
          <a:ext cx="0" cy="0"/>
          <a:chOff x="0" y="0"/>
          <a:chExt cx="0" cy="0"/>
        </a:xfrm>
      </p:grpSpPr>
      <p:sp>
        <p:nvSpPr>
          <p:cNvPr id="1915" name="Google Shape;1915;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16" name="Google Shape;1916;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7" name="Google Shape;1917;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8" name="Google Shape;1918;p247"/>
          <p:cNvGraphicFramePr/>
          <p:nvPr/>
        </p:nvGraphicFramePr>
        <p:xfrm>
          <a:off x="564300" y="1594113"/>
          <a:ext cx="3000000" cy="3000000"/>
        </p:xfrm>
        <a:graphic>
          <a:graphicData uri="http://schemas.openxmlformats.org/drawingml/2006/table">
            <a:tbl>
              <a:tblPr>
                <a:noFill/>
                <a:tableStyleId>{FE154F84-6AB4-4B2A-A021-8245C03A77A3}</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Google Shape;1923;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24" name="Google Shape;1924;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5" name="Google Shape;1925;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6" name="Google Shape;1926;p248"/>
          <p:cNvGraphicFramePr/>
          <p:nvPr/>
        </p:nvGraphicFramePr>
        <p:xfrm>
          <a:off x="459650" y="2104588"/>
          <a:ext cx="3000000" cy="3000000"/>
        </p:xfrm>
        <a:graphic>
          <a:graphicData uri="http://schemas.openxmlformats.org/drawingml/2006/table">
            <a:tbl>
              <a:tblPr>
                <a:noFill/>
                <a:tableStyleId>{FE154F84-6AB4-4B2A-A021-8245C03A77A3}</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32" name="Google Shape;1932;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3" name="Google Shape;1933;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34" name="Google Shape;1934;p249"/>
          <p:cNvGraphicFramePr/>
          <p:nvPr/>
        </p:nvGraphicFramePr>
        <p:xfrm>
          <a:off x="573925" y="2634388"/>
          <a:ext cx="3000000" cy="3000000"/>
        </p:xfrm>
        <a:graphic>
          <a:graphicData uri="http://schemas.openxmlformats.org/drawingml/2006/table">
            <a:tbl>
              <a:tblPr>
                <a:noFill/>
                <a:tableStyleId>{FE154F84-6AB4-4B2A-A021-8245C03A77A3}</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0" name="Google Shape;1940;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1" name="Google Shape;1941;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2" name="Google Shape;1942;p250"/>
          <p:cNvGraphicFramePr/>
          <p:nvPr/>
        </p:nvGraphicFramePr>
        <p:xfrm>
          <a:off x="554650" y="1603763"/>
          <a:ext cx="3000000" cy="3000000"/>
        </p:xfrm>
        <a:graphic>
          <a:graphicData uri="http://schemas.openxmlformats.org/drawingml/2006/table">
            <a:tbl>
              <a:tblPr>
                <a:noFill/>
                <a:tableStyleId>{FE154F84-6AB4-4B2A-A021-8245C03A77A3}</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8" name="Google Shape;1948;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9" name="Google Shape;1949;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0" name="Google Shape;1950;p251"/>
          <p:cNvGraphicFramePr/>
          <p:nvPr/>
        </p:nvGraphicFramePr>
        <p:xfrm>
          <a:off x="583525" y="1892738"/>
          <a:ext cx="3000000" cy="3000000"/>
        </p:xfrm>
        <a:graphic>
          <a:graphicData uri="http://schemas.openxmlformats.org/drawingml/2006/table">
            <a:tbl>
              <a:tblPr>
                <a:noFill/>
                <a:tableStyleId>{FE154F84-6AB4-4B2A-A021-8245C03A77A3}</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28" name="Google Shape;228;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 name="Google Shape;229;p36"/>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Rectified Linear Unit (ReLU)</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By default, when no activation function is specified, the values from one layer are passed as-is (unchanged) to the next layer. There are three activation functions you will use most of the time; they are the </a:t>
            </a:r>
            <a:r>
              <a:rPr b="1" lang="en" sz="1200">
                <a:solidFill>
                  <a:srgbClr val="0000FF"/>
                </a:solidFill>
              </a:rPr>
              <a:t>rectified linear unit (ReLU)</a:t>
            </a:r>
            <a:r>
              <a:rPr lang="en" sz="1200">
                <a:solidFill>
                  <a:schemeClr val="dk1"/>
                </a:solidFill>
              </a:rPr>
              <a:t>, </a:t>
            </a:r>
            <a:r>
              <a:rPr b="1" lang="en" sz="1200">
                <a:solidFill>
                  <a:srgbClr val="0000FF"/>
                </a:solidFill>
              </a:rPr>
              <a:t>sigmoid</a:t>
            </a:r>
            <a:r>
              <a:rPr lang="en" sz="1200">
                <a:solidFill>
                  <a:schemeClr val="dk1"/>
                </a:solidFill>
              </a:rPr>
              <a:t> and </a:t>
            </a:r>
            <a:r>
              <a:rPr b="1" lang="en" sz="1200">
                <a:solidFill>
                  <a:srgbClr val="0000FF"/>
                </a:solidFill>
              </a:rPr>
              <a:t>softmax</a:t>
            </a:r>
            <a:r>
              <a:rPr lang="en" sz="1200">
                <a:solidFill>
                  <a:schemeClr val="dk1"/>
                </a:solidFill>
              </a:rPr>
              <a:t>. The rectified linear unit passes values greater than zero as-is (unchanged); otherwise zero (no signal).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30" name="Google Shape;230;p36"/>
          <p:cNvPicPr preferRelativeResize="0"/>
          <p:nvPr/>
        </p:nvPicPr>
        <p:blipFill>
          <a:blip r:embed="rId4">
            <a:alphaModFix/>
          </a:blip>
          <a:stretch>
            <a:fillRect/>
          </a:stretch>
        </p:blipFill>
        <p:spPr>
          <a:xfrm>
            <a:off x="3019650" y="2308300"/>
            <a:ext cx="2524125" cy="21907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4" name="Shape 1954"/>
        <p:cNvGrpSpPr/>
        <p:nvPr/>
      </p:nvGrpSpPr>
      <p:grpSpPr>
        <a:xfrm>
          <a:off x="0" y="0"/>
          <a:ext cx="0" cy="0"/>
          <a:chOff x="0" y="0"/>
          <a:chExt cx="0" cy="0"/>
        </a:xfrm>
      </p:grpSpPr>
      <p:sp>
        <p:nvSpPr>
          <p:cNvPr id="1955" name="Google Shape;1955;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56" name="Google Shape;1956;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7" name="Google Shape;1957;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3" name="Google Shape;1963;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4" name="Google Shape;1964;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65" name="Google Shape;1965;p253"/>
          <p:cNvGraphicFramePr/>
          <p:nvPr/>
        </p:nvGraphicFramePr>
        <p:xfrm>
          <a:off x="583000" y="3587963"/>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1" name="Google Shape;1971;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2" name="Google Shape;1972;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3" name="Google Shape;1973;p254"/>
          <p:cNvGraphicFramePr/>
          <p:nvPr/>
        </p:nvGraphicFramePr>
        <p:xfrm>
          <a:off x="505550" y="1671188"/>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7" name="Shape 1977"/>
        <p:cNvGrpSpPr/>
        <p:nvPr/>
      </p:nvGrpSpPr>
      <p:grpSpPr>
        <a:xfrm>
          <a:off x="0" y="0"/>
          <a:ext cx="0" cy="0"/>
          <a:chOff x="0" y="0"/>
          <a:chExt cx="0" cy="0"/>
        </a:xfrm>
      </p:grpSpPr>
      <p:sp>
        <p:nvSpPr>
          <p:cNvPr id="1978" name="Google Shape;1978;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9" name="Google Shape;1979;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0" name="Google Shape;1980;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81" name="Google Shape;1981;p255"/>
          <p:cNvGraphicFramePr/>
          <p:nvPr/>
        </p:nvGraphicFramePr>
        <p:xfrm>
          <a:off x="459650" y="2701813"/>
          <a:ext cx="3000000" cy="3000000"/>
        </p:xfrm>
        <a:graphic>
          <a:graphicData uri="http://schemas.openxmlformats.org/drawingml/2006/table">
            <a:tbl>
              <a:tblPr>
                <a:noFill/>
                <a:tableStyleId>{FE154F84-6AB4-4B2A-A021-8245C03A77A3}</a:tableStyleId>
              </a:tblPr>
              <a:tblGrid>
                <a:gridCol w="7862400"/>
              </a:tblGrid>
              <a:tr h="79260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87" name="Google Shape;1987;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8" name="Google Shape;1988;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89" name="Google Shape;1989;p256"/>
          <p:cNvGraphicFramePr/>
          <p:nvPr/>
        </p:nvGraphicFramePr>
        <p:xfrm>
          <a:off x="505550" y="1784713"/>
          <a:ext cx="3000000" cy="3000000"/>
        </p:xfrm>
        <a:graphic>
          <a:graphicData uri="http://schemas.openxmlformats.org/drawingml/2006/table">
            <a:tbl>
              <a:tblPr>
                <a:noFill/>
                <a:tableStyleId>{FE154F84-6AB4-4B2A-A021-8245C03A77A3}</a:tableStyleId>
              </a:tblPr>
              <a:tblGrid>
                <a:gridCol w="8088775"/>
              </a:tblGrid>
              <a:tr h="7926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sp>
        <p:nvSpPr>
          <p:cNvPr id="1994" name="Google Shape;1994;p257"/>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995" name="Google Shape;1995;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6" name="Google Shape;1996;p257"/>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9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10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Pre-Built Models &amp; Transfer Learning</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02" name="Google Shape;2002;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3" name="Google Shape;2003;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09" name="Google Shape;2009;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0" name="Google Shape;2010;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11" name="Google Shape;2011;p259"/>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2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2017" name="Google Shape;2017;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8" name="Google Shape;2018;p2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24" name="Google Shape;2024;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5" name="Google Shape;2025;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36" name="Google Shape;236;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 name="Google Shape;237;p37"/>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38" name="Google Shape;238;p37"/>
          <p:cNvGraphicFramePr/>
          <p:nvPr/>
        </p:nvGraphicFramePr>
        <p:xfrm>
          <a:off x="824850" y="1951900"/>
          <a:ext cx="3000000" cy="3000000"/>
        </p:xfrm>
        <a:graphic>
          <a:graphicData uri="http://schemas.openxmlformats.org/drawingml/2006/table">
            <a:tbl>
              <a:tblPr>
                <a:noFill/>
                <a:tableStyleId>{FE154F84-6AB4-4B2A-A021-8245C03A77A3}</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31" name="Google Shape;2031;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2" name="Google Shape;2032;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6" name="Shape 2036"/>
        <p:cNvGrpSpPr/>
        <p:nvPr/>
      </p:nvGrpSpPr>
      <p:grpSpPr>
        <a:xfrm>
          <a:off x="0" y="0"/>
          <a:ext cx="0" cy="0"/>
          <a:chOff x="0" y="0"/>
          <a:chExt cx="0" cy="0"/>
        </a:xfrm>
      </p:grpSpPr>
      <p:sp>
        <p:nvSpPr>
          <p:cNvPr id="2037" name="Google Shape;2037;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38" name="Google Shape;2038;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9" name="Google Shape;2039;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Google Shape;2044;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2045" name="Google Shape;2045;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6" name="Google Shape;2046;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2052" name="Google Shape;2052;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3" name="Google Shape;2053;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2059" name="Google Shape;2059;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0" name="Google Shape;2060;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61" name="Google Shape;2061;p266"/>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2067" name="Google Shape;2067;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8" name="Google Shape;2068;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2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2074" name="Google Shape;2074;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5" name="Google Shape;2075;p2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76" name="Google Shape;2076;p268"/>
          <p:cNvGraphicFramePr/>
          <p:nvPr/>
        </p:nvGraphicFramePr>
        <p:xfrm>
          <a:off x="505550" y="2008313"/>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2082" name="Google Shape;2082;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3" name="Google Shape;2083;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84" name="Google Shape;2084;p269"/>
          <p:cNvGraphicFramePr/>
          <p:nvPr/>
        </p:nvGraphicFramePr>
        <p:xfrm>
          <a:off x="505550" y="2008313"/>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8" name="Shape 2088"/>
        <p:cNvGrpSpPr/>
        <p:nvPr/>
      </p:nvGrpSpPr>
      <p:grpSpPr>
        <a:xfrm>
          <a:off x="0" y="0"/>
          <a:ext cx="0" cy="0"/>
          <a:chOff x="0" y="0"/>
          <a:chExt cx="0" cy="0"/>
        </a:xfrm>
      </p:grpSpPr>
      <p:sp>
        <p:nvSpPr>
          <p:cNvPr id="2089" name="Google Shape;2089;p2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90" name="Google Shape;2090;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1" name="Google Shape;2091;p2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97" name="Google Shape;2097;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8" name="Google Shape;2098;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99" name="Google Shape;2099;p271"/>
          <p:cNvGraphicFramePr/>
          <p:nvPr/>
        </p:nvGraphicFramePr>
        <p:xfrm>
          <a:off x="555975" y="1151063"/>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44" name="Google Shape;244;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 name="Google Shape;245;p38"/>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6" name="Google Shape;246;p38"/>
          <p:cNvGraphicFramePr/>
          <p:nvPr/>
        </p:nvGraphicFramePr>
        <p:xfrm>
          <a:off x="907525" y="1892425"/>
          <a:ext cx="3000000" cy="3000000"/>
        </p:xfrm>
        <a:graphic>
          <a:graphicData uri="http://schemas.openxmlformats.org/drawingml/2006/table">
            <a:tbl>
              <a:tblPr>
                <a:noFill/>
                <a:tableStyleId>{FE154F84-6AB4-4B2A-A021-8245C03A77A3}</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247" name="Google Shape;247;p38"/>
          <p:cNvGraphicFramePr/>
          <p:nvPr/>
        </p:nvGraphicFramePr>
        <p:xfrm>
          <a:off x="907525" y="2273300"/>
          <a:ext cx="3000000" cy="3000000"/>
        </p:xfrm>
        <a:graphic>
          <a:graphicData uri="http://schemas.openxmlformats.org/drawingml/2006/table">
            <a:tbl>
              <a:tblPr>
                <a:noFill/>
                <a:tableStyleId>{FE154F84-6AB4-4B2A-A021-8245C03A77A3}</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05" name="Google Shape;2105;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6" name="Google Shape;2106;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07" name="Google Shape;2107;p272"/>
          <p:cNvGraphicFramePr/>
          <p:nvPr/>
        </p:nvGraphicFramePr>
        <p:xfrm>
          <a:off x="505550" y="2091500"/>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13" name="Google Shape;2113;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4" name="Google Shape;2114;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15" name="Google Shape;2115;p273"/>
          <p:cNvGraphicFramePr/>
          <p:nvPr/>
        </p:nvGraphicFramePr>
        <p:xfrm>
          <a:off x="505550" y="2091500"/>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21" name="Google Shape;2121;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2" name="Google Shape;2122;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23" name="Google Shape;2123;p274"/>
          <p:cNvGraphicFramePr/>
          <p:nvPr/>
        </p:nvGraphicFramePr>
        <p:xfrm>
          <a:off x="505550" y="2091500"/>
          <a:ext cx="3000000" cy="3000000"/>
        </p:xfrm>
        <a:graphic>
          <a:graphicData uri="http://schemas.openxmlformats.org/drawingml/2006/table">
            <a:tbl>
              <a:tblPr>
                <a:noFill/>
                <a:tableStyleId>{FE154F84-6AB4-4B2A-A021-8245C03A77A3}</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2129" name="Google Shape;2129;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0" name="Google Shape;2130;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36" name="Google Shape;2136;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7" name="Google Shape;2137;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43" name="Google Shape;2143;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4" name="Google Shape;2144;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50" name="Google Shape;2150;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1" name="Google Shape;2151;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52" name="Google Shape;2152;p278"/>
          <p:cNvGraphicFramePr/>
          <p:nvPr/>
        </p:nvGraphicFramePr>
        <p:xfrm>
          <a:off x="505550" y="2008313"/>
          <a:ext cx="3000000" cy="3000000"/>
        </p:xfrm>
        <a:graphic>
          <a:graphicData uri="http://schemas.openxmlformats.org/drawingml/2006/table">
            <a:tbl>
              <a:tblPr>
                <a:noFill/>
                <a:tableStyleId>{FE154F84-6AB4-4B2A-A021-8245C03A77A3}</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58" name="Google Shape;2158;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9" name="Google Shape;2159;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60" name="Google Shape;2160;p279"/>
          <p:cNvGraphicFramePr/>
          <p:nvPr/>
        </p:nvGraphicFramePr>
        <p:xfrm>
          <a:off x="553700" y="1834938"/>
          <a:ext cx="3000000" cy="3000000"/>
        </p:xfrm>
        <a:graphic>
          <a:graphicData uri="http://schemas.openxmlformats.org/drawingml/2006/table">
            <a:tbl>
              <a:tblPr>
                <a:noFill/>
                <a:tableStyleId>{FE154F84-6AB4-4B2A-A021-8245C03A77A3}</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66" name="Google Shape;2166;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7" name="Google Shape;2167;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68" name="Google Shape;2168;p280"/>
          <p:cNvGraphicFramePr/>
          <p:nvPr/>
        </p:nvGraphicFramePr>
        <p:xfrm>
          <a:off x="563350" y="2037213"/>
          <a:ext cx="3000000" cy="3000000"/>
        </p:xfrm>
        <a:graphic>
          <a:graphicData uri="http://schemas.openxmlformats.org/drawingml/2006/table">
            <a:tbl>
              <a:tblPr>
                <a:noFill/>
                <a:tableStyleId>{FE154F84-6AB4-4B2A-A021-8245C03A77A3}</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74" name="Google Shape;2174;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5" name="Google Shape;2175;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53" name="Google Shape;253;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 name="Google Shape;254;p39"/>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Number of Parameters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highlight>
                  <a:srgbClr val="FFFFFF"/>
                </a:highlight>
              </a:rPr>
              <a:t>Next, let's look at the parameter field in the summary. See how for the input layer it shows 140 parameters. You wonder how's that calculated. We have 13 inputs and 10 nodes, so </a:t>
            </a:r>
            <a:r>
              <a:rPr b="1" lang="en" sz="1200">
                <a:solidFill>
                  <a:schemeClr val="dk1"/>
                </a:solidFill>
                <a:highlight>
                  <a:srgbClr val="FFFFFF"/>
                </a:highlight>
              </a:rPr>
              <a:t>13 x 10 is 130</a:t>
            </a:r>
            <a:r>
              <a:rPr lang="en" sz="1200">
                <a:solidFill>
                  <a:schemeClr val="dk1"/>
                </a:solidFill>
                <a:highlight>
                  <a:srgbClr val="FFFFFF"/>
                </a:highlight>
              </a:rPr>
              <a:t>. Where does 140 come from? Your close, each connection between the inputs and each node has a weight, which adds up to 130. But each </a:t>
            </a:r>
            <a:r>
              <a:rPr b="1" lang="en" sz="1200">
                <a:solidFill>
                  <a:srgbClr val="0000FF"/>
                </a:solidFill>
                <a:highlight>
                  <a:srgbClr val="FFFFFF"/>
                </a:highlight>
              </a:rPr>
              <a:t>node has an additional bias</a:t>
            </a:r>
            <a:r>
              <a:rPr lang="en" sz="1200">
                <a:solidFill>
                  <a:schemeClr val="dk1"/>
                </a:solidFill>
                <a:highlight>
                  <a:srgbClr val="FFFFFF"/>
                </a:highlight>
              </a:rPr>
              <a:t>. That's ten nodes, so </a:t>
            </a:r>
            <a:r>
              <a:rPr b="1" lang="en" sz="1200">
                <a:solidFill>
                  <a:srgbClr val="0000FF"/>
                </a:solidFill>
                <a:highlight>
                  <a:srgbClr val="FFFFFF"/>
                </a:highlight>
              </a:rPr>
              <a:t>130 + 10 = 140</a:t>
            </a:r>
            <a:r>
              <a:rPr lang="en" sz="1200">
                <a:solidFill>
                  <a:schemeClr val="dk1"/>
                </a:solidFill>
                <a:highlight>
                  <a:srgbClr val="FFFFFF"/>
                </a:highlight>
              </a:rPr>
              <a:t>. It's the weights and biases the neural network will </a:t>
            </a:r>
            <a:r>
              <a:rPr i="1" lang="en" sz="1200">
                <a:solidFill>
                  <a:schemeClr val="dk1"/>
                </a:solidFill>
                <a:highlight>
                  <a:srgbClr val="FFFFFF"/>
                </a:highlight>
              </a:rPr>
              <a:t>"learn" </a:t>
            </a:r>
            <a:r>
              <a:rPr lang="en" sz="1200">
                <a:solidFill>
                  <a:schemeClr val="dk1"/>
                </a:solidFill>
                <a:highlight>
                  <a:srgbClr val="FFFFFF"/>
                </a:highlight>
              </a:rPr>
              <a:t>during training.</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At the next (hidden) layer you see 110 params. That's 10 outputs from the input layer connected to each of the ten nodes from the hidden layer (10x10) plus the ten biases for the nodes in the hidden layers, for a total of 110 parameters to </a:t>
            </a:r>
            <a:r>
              <a:rPr i="1" lang="en" sz="1200">
                <a:solidFill>
                  <a:schemeClr val="dk1"/>
                </a:solidFill>
                <a:highlight>
                  <a:srgbClr val="FFFFFF"/>
                </a:highlight>
              </a:rPr>
              <a:t>"learn"</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9" name="Shape 2179"/>
        <p:cNvGrpSpPr/>
        <p:nvPr/>
      </p:nvGrpSpPr>
      <p:grpSpPr>
        <a:xfrm>
          <a:off x="0" y="0"/>
          <a:ext cx="0" cy="0"/>
          <a:chOff x="0" y="0"/>
          <a:chExt cx="0" cy="0"/>
        </a:xfrm>
      </p:grpSpPr>
      <p:sp>
        <p:nvSpPr>
          <p:cNvPr id="2180" name="Google Shape;2180;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81" name="Google Shape;2181;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2" name="Google Shape;2182;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88" name="Google Shape;2188;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9" name="Google Shape;2189;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2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95" name="Google Shape;2195;p28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96" name="Google Shape;2196;p2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97" name="Google Shape;2197;p284"/>
          <p:cNvGraphicFramePr/>
          <p:nvPr/>
        </p:nvGraphicFramePr>
        <p:xfrm>
          <a:off x="546350" y="3395338"/>
          <a:ext cx="3000000" cy="3000000"/>
        </p:xfrm>
        <a:graphic>
          <a:graphicData uri="http://schemas.openxmlformats.org/drawingml/2006/table">
            <a:tbl>
              <a:tblPr>
                <a:noFill/>
                <a:tableStyleId>{FE154F84-6AB4-4B2A-A021-8245C03A77A3}</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2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03" name="Google Shape;2203;p28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4" name="Google Shape;2204;p2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2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10" name="Google Shape;2210;p28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1" name="Google Shape;2211;p2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2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17" name="Google Shape;2217;p28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8" name="Google Shape;2218;p2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2" name="Shape 2222"/>
        <p:cNvGrpSpPr/>
        <p:nvPr/>
      </p:nvGrpSpPr>
      <p:grpSpPr>
        <a:xfrm>
          <a:off x="0" y="0"/>
          <a:ext cx="0" cy="0"/>
          <a:chOff x="0" y="0"/>
          <a:chExt cx="0" cy="0"/>
        </a:xfrm>
      </p:grpSpPr>
      <p:sp>
        <p:nvSpPr>
          <p:cNvPr id="2223" name="Google Shape;2223;p2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24" name="Google Shape;2224;p288"/>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5" name="Google Shape;2225;p2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2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31" name="Google Shape;2231;p289"/>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2" name="Google Shape;2232;p2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33" name="Google Shape;2233;p289"/>
          <p:cNvGraphicFramePr/>
          <p:nvPr/>
        </p:nvGraphicFramePr>
        <p:xfrm>
          <a:off x="505550" y="1497838"/>
          <a:ext cx="3000000" cy="3000000"/>
        </p:xfrm>
        <a:graphic>
          <a:graphicData uri="http://schemas.openxmlformats.org/drawingml/2006/table">
            <a:tbl>
              <a:tblPr>
                <a:noFill/>
                <a:tableStyleId>{FE154F84-6AB4-4B2A-A021-8245C03A77A3}</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234" name="Google Shape;2234;p289"/>
          <p:cNvGraphicFramePr/>
          <p:nvPr/>
        </p:nvGraphicFramePr>
        <p:xfrm>
          <a:off x="571250" y="2950563"/>
          <a:ext cx="3000000" cy="3000000"/>
        </p:xfrm>
        <a:graphic>
          <a:graphicData uri="http://schemas.openxmlformats.org/drawingml/2006/table">
            <a:tbl>
              <a:tblPr>
                <a:noFill/>
                <a:tableStyleId>{FE154F84-6AB4-4B2A-A021-8245C03A77A3}</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2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40" name="Google Shape;2240;p290"/>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1" name="Google Shape;2241;p2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5" name="Shape 2245"/>
        <p:cNvGrpSpPr/>
        <p:nvPr/>
      </p:nvGrpSpPr>
      <p:grpSpPr>
        <a:xfrm>
          <a:off x="0" y="0"/>
          <a:ext cx="0" cy="0"/>
          <a:chOff x="0" y="0"/>
          <a:chExt cx="0" cy="0"/>
        </a:xfrm>
      </p:grpSpPr>
      <p:sp>
        <p:nvSpPr>
          <p:cNvPr id="2246" name="Google Shape;2246;p2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2247" name="Google Shape;2247;p291"/>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8" name="Google Shape;2248;p2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60" name="Google Shape;260;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 name="Google Shape;261;p4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62" name="Google Shape;262;p40"/>
          <p:cNvGraphicFramePr/>
          <p:nvPr/>
        </p:nvGraphicFramePr>
        <p:xfrm>
          <a:off x="895838" y="2428675"/>
          <a:ext cx="3000000" cy="3000000"/>
        </p:xfrm>
        <a:graphic>
          <a:graphicData uri="http://schemas.openxmlformats.org/drawingml/2006/table">
            <a:tbl>
              <a:tblPr>
                <a:noFill/>
                <a:tableStyleId>{FE154F84-6AB4-4B2A-A021-8245C03A77A3}</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2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54" name="Google Shape;2254;p292"/>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5" name="Google Shape;2255;p2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2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61" name="Google Shape;2261;p29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62" name="Google Shape;2262;p2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63" name="Google Shape;2263;p293"/>
          <p:cNvGraphicFramePr/>
          <p:nvPr/>
        </p:nvGraphicFramePr>
        <p:xfrm>
          <a:off x="505550" y="398288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Google Shape;2268;p2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69" name="Google Shape;2269;p29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0" name="Google Shape;2270;p2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71" name="Google Shape;2271;p294"/>
          <p:cNvGraphicFramePr/>
          <p:nvPr/>
        </p:nvGraphicFramePr>
        <p:xfrm>
          <a:off x="505550" y="43296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2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77" name="Google Shape;2277;p29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8" name="Google Shape;2278;p2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79" name="Google Shape;2279;p295"/>
          <p:cNvGraphicFramePr/>
          <p:nvPr/>
        </p:nvGraphicFramePr>
        <p:xfrm>
          <a:off x="505550" y="25717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3" name="Shape 2283"/>
        <p:cNvGrpSpPr/>
        <p:nvPr/>
      </p:nvGrpSpPr>
      <p:grpSpPr>
        <a:xfrm>
          <a:off x="0" y="0"/>
          <a:ext cx="0" cy="0"/>
          <a:chOff x="0" y="0"/>
          <a:chExt cx="0" cy="0"/>
        </a:xfrm>
      </p:grpSpPr>
      <p:sp>
        <p:nvSpPr>
          <p:cNvPr id="2284" name="Google Shape;2284;p2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2285" name="Google Shape;2285;p29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6" name="Google Shape;2286;p2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87" name="Google Shape;2287;p296"/>
          <p:cNvGraphicFramePr/>
          <p:nvPr/>
        </p:nvGraphicFramePr>
        <p:xfrm>
          <a:off x="505550" y="173376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2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2293" name="Google Shape;2293;p29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4" name="Google Shape;2294;p2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8" name="Shape 2298"/>
        <p:cNvGrpSpPr/>
        <p:nvPr/>
      </p:nvGrpSpPr>
      <p:grpSpPr>
        <a:xfrm>
          <a:off x="0" y="0"/>
          <a:ext cx="0" cy="0"/>
          <a:chOff x="0" y="0"/>
          <a:chExt cx="0" cy="0"/>
        </a:xfrm>
      </p:grpSpPr>
      <p:sp>
        <p:nvSpPr>
          <p:cNvPr id="2299" name="Google Shape;2299;p2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00" name="Google Shape;2300;p29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1" name="Google Shape;2301;p2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302" name="Google Shape;2302;p298"/>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2303" name="Google Shape;2303;p298"/>
          <p:cNvGraphicFramePr/>
          <p:nvPr/>
        </p:nvGraphicFramePr>
        <p:xfrm>
          <a:off x="505550" y="35638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7" name="Shape 2307"/>
        <p:cNvGrpSpPr/>
        <p:nvPr/>
      </p:nvGrpSpPr>
      <p:grpSpPr>
        <a:xfrm>
          <a:off x="0" y="0"/>
          <a:ext cx="0" cy="0"/>
          <a:chOff x="0" y="0"/>
          <a:chExt cx="0" cy="0"/>
        </a:xfrm>
      </p:grpSpPr>
      <p:sp>
        <p:nvSpPr>
          <p:cNvPr id="2308" name="Google Shape;2308;p2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09" name="Google Shape;2309;p29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0" name="Google Shape;2310;p2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11" name="Google Shape;2311;p299"/>
          <p:cNvGraphicFramePr/>
          <p:nvPr/>
        </p:nvGraphicFramePr>
        <p:xfrm>
          <a:off x="505550" y="237911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3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2317" name="Google Shape;2317;p30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8" name="Google Shape;2318;p3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19" name="Google Shape;2319;p300"/>
          <p:cNvGraphicFramePr/>
          <p:nvPr/>
        </p:nvGraphicFramePr>
        <p:xfrm>
          <a:off x="505550" y="360238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3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25" name="Google Shape;2325;p30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6" name="Google Shape;2326;p3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68" name="Google Shape;268;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9" name="Google Shape;269;p4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3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32" name="Google Shape;2332;p302"/>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3" name="Google Shape;2333;p3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7" name="Shape 2337"/>
        <p:cNvGrpSpPr/>
        <p:nvPr/>
      </p:nvGrpSpPr>
      <p:grpSpPr>
        <a:xfrm>
          <a:off x="0" y="0"/>
          <a:ext cx="0" cy="0"/>
          <a:chOff x="0" y="0"/>
          <a:chExt cx="0" cy="0"/>
        </a:xfrm>
      </p:grpSpPr>
      <p:sp>
        <p:nvSpPr>
          <p:cNvPr id="2338" name="Google Shape;2338;p3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2339" name="Google Shape;2339;p303"/>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0" name="Google Shape;2340;p3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41" name="Google Shape;2341;p303"/>
          <p:cNvGraphicFramePr/>
          <p:nvPr/>
        </p:nvGraphicFramePr>
        <p:xfrm>
          <a:off x="572975" y="355421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p3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2347" name="Google Shape;2347;p30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8" name="Google Shape;2348;p3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3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2354" name="Google Shape;2354;p30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5" name="Google Shape;2355;p3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Google Shape;2360;p3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61" name="Google Shape;2361;p30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2" name="Google Shape;2362;p3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6" name="Shape 2366"/>
        <p:cNvGrpSpPr/>
        <p:nvPr/>
      </p:nvGrpSpPr>
      <p:grpSpPr>
        <a:xfrm>
          <a:off x="0" y="0"/>
          <a:ext cx="0" cy="0"/>
          <a:chOff x="0" y="0"/>
          <a:chExt cx="0" cy="0"/>
        </a:xfrm>
      </p:grpSpPr>
      <p:sp>
        <p:nvSpPr>
          <p:cNvPr id="2367" name="Google Shape;2367;p3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68" name="Google Shape;2368;p30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9" name="Google Shape;2369;p3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3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75" name="Google Shape;2375;p30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6" name="Google Shape;2376;p3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77" name="Google Shape;2377;p308"/>
          <p:cNvGraphicFramePr/>
          <p:nvPr/>
        </p:nvGraphicFramePr>
        <p:xfrm>
          <a:off x="561625" y="20884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1" name="Shape 2381"/>
        <p:cNvGrpSpPr/>
        <p:nvPr/>
      </p:nvGrpSpPr>
      <p:grpSpPr>
        <a:xfrm>
          <a:off x="0" y="0"/>
          <a:ext cx="0" cy="0"/>
          <a:chOff x="0" y="0"/>
          <a:chExt cx="0" cy="0"/>
        </a:xfrm>
      </p:grpSpPr>
      <p:sp>
        <p:nvSpPr>
          <p:cNvPr id="2382" name="Google Shape;2382;p3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2383" name="Google Shape;2383;p30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4" name="Google Shape;2384;p3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3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2390" name="Google Shape;2390;p31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1" name="Google Shape;2391;p3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Google Shape;2396;p3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397" name="Google Shape;2397;p31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8" name="Google Shape;2398;p3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0" name="Google Shape;70;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 name="Google Shape;71;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75" name="Google Shape;275;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6" name="Google Shape;276;p42"/>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3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04" name="Google Shape;2404;p31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5" name="Google Shape;2405;p3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06" name="Google Shape;2406;p312"/>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3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2412" name="Google Shape;2412;p31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3" name="Google Shape;2413;p3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14" name="Google Shape;2414;p313"/>
          <p:cNvGraphicFramePr/>
          <p:nvPr/>
        </p:nvGraphicFramePr>
        <p:xfrm>
          <a:off x="561625" y="20884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415" name="Google Shape;2415;p313"/>
          <p:cNvGraphicFramePr/>
          <p:nvPr/>
        </p:nvGraphicFramePr>
        <p:xfrm>
          <a:off x="561625" y="341591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3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421" name="Google Shape;2421;p31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2" name="Google Shape;2422;p3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6" name="Shape 2426"/>
        <p:cNvGrpSpPr/>
        <p:nvPr/>
      </p:nvGrpSpPr>
      <p:grpSpPr>
        <a:xfrm>
          <a:off x="0" y="0"/>
          <a:ext cx="0" cy="0"/>
          <a:chOff x="0" y="0"/>
          <a:chExt cx="0" cy="0"/>
        </a:xfrm>
      </p:grpSpPr>
      <p:sp>
        <p:nvSpPr>
          <p:cNvPr id="2427" name="Google Shape;2427;p3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428" name="Google Shape;2428;p315"/>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9" name="Google Shape;2429;p3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3" name="Shape 2433"/>
        <p:cNvGrpSpPr/>
        <p:nvPr/>
      </p:nvGrpSpPr>
      <p:grpSpPr>
        <a:xfrm>
          <a:off x="0" y="0"/>
          <a:ext cx="0" cy="0"/>
          <a:chOff x="0" y="0"/>
          <a:chExt cx="0" cy="0"/>
        </a:xfrm>
      </p:grpSpPr>
      <p:sp>
        <p:nvSpPr>
          <p:cNvPr id="2434" name="Google Shape;2434;p3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435" name="Google Shape;2435;p31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6" name="Google Shape;2436;p3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37" name="Google Shape;2437;p316"/>
          <p:cNvGraphicFramePr/>
          <p:nvPr/>
        </p:nvGraphicFramePr>
        <p:xfrm>
          <a:off x="505550" y="177698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2443" name="Google Shape;2443;p31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44" name="Google Shape;2444;p3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45" name="Google Shape;2445;p317"/>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3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2451" name="Google Shape;2451;p31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2" name="Google Shape;2452;p3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53" name="Google Shape;2453;p318"/>
          <p:cNvGraphicFramePr/>
          <p:nvPr/>
        </p:nvGraphicFramePr>
        <p:xfrm>
          <a:off x="543875" y="216971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7" name="Shape 2457"/>
        <p:cNvGrpSpPr/>
        <p:nvPr/>
      </p:nvGrpSpPr>
      <p:grpSpPr>
        <a:xfrm>
          <a:off x="0" y="0"/>
          <a:ext cx="0" cy="0"/>
          <a:chOff x="0" y="0"/>
          <a:chExt cx="0" cy="0"/>
        </a:xfrm>
      </p:grpSpPr>
      <p:sp>
        <p:nvSpPr>
          <p:cNvPr id="2458" name="Google Shape;2458;p3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59" name="Google Shape;2459;p319"/>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0" name="Google Shape;2460;p3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61" name="Google Shape;2461;p319"/>
          <p:cNvGraphicFramePr/>
          <p:nvPr/>
        </p:nvGraphicFramePr>
        <p:xfrm>
          <a:off x="553475" y="1930263"/>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3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67" name="Google Shape;2467;p320"/>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8" name="Google Shape;2468;p3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3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74" name="Google Shape;2474;p321"/>
          <p:cNvPicPr preferRelativeResize="0"/>
          <p:nvPr/>
        </p:nvPicPr>
        <p:blipFill>
          <a:blip r:embed="rId3">
            <a:alphaModFix/>
          </a:blip>
          <a:stretch>
            <a:fillRect/>
          </a:stretch>
        </p:blipFill>
        <p:spPr>
          <a:xfrm>
            <a:off x="0" y="0"/>
            <a:ext cx="1466275" cy="730575"/>
          </a:xfrm>
          <a:prstGeom prst="rect">
            <a:avLst/>
          </a:prstGeom>
          <a:noFill/>
          <a:ln>
            <a:noFill/>
          </a:ln>
        </p:spPr>
      </p:pic>
      <p:sp>
        <p:nvSpPr>
          <p:cNvPr id="2475" name="Google Shape;2475;p3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76" name="Google Shape;2476;p321"/>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82" name="Google Shape;282;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3" name="Google Shape;283;p4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84" name="Google Shape;284;p43"/>
          <p:cNvGraphicFramePr/>
          <p:nvPr/>
        </p:nvGraphicFramePr>
        <p:xfrm>
          <a:off x="907525" y="3818475"/>
          <a:ext cx="3000000" cy="3000000"/>
        </p:xfrm>
        <a:graphic>
          <a:graphicData uri="http://schemas.openxmlformats.org/drawingml/2006/table">
            <a:tbl>
              <a:tblPr>
                <a:noFill/>
                <a:tableStyleId>{FE154F84-6AB4-4B2A-A021-8245C03A77A3}</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3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82" name="Google Shape;2482;p32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3" name="Google Shape;2483;p3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84" name="Google Shape;2484;p322"/>
          <p:cNvGraphicFramePr/>
          <p:nvPr/>
        </p:nvGraphicFramePr>
        <p:xfrm>
          <a:off x="505550" y="1891938"/>
          <a:ext cx="3000000" cy="3000000"/>
        </p:xfrm>
        <a:graphic>
          <a:graphicData uri="http://schemas.openxmlformats.org/drawingml/2006/table">
            <a:tbl>
              <a:tblPr>
                <a:noFill/>
                <a:tableStyleId>{FE154F84-6AB4-4B2A-A021-8245C03A77A3}</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8" name="Shape 2488"/>
        <p:cNvGrpSpPr/>
        <p:nvPr/>
      </p:nvGrpSpPr>
      <p:grpSpPr>
        <a:xfrm>
          <a:off x="0" y="0"/>
          <a:ext cx="0" cy="0"/>
          <a:chOff x="0" y="0"/>
          <a:chExt cx="0" cy="0"/>
        </a:xfrm>
      </p:grpSpPr>
      <p:sp>
        <p:nvSpPr>
          <p:cNvPr id="2489" name="Google Shape;2489;p3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90" name="Google Shape;2490;p32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1" name="Google Shape;2491;p3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92" name="Google Shape;2492;p323"/>
          <p:cNvGraphicFramePr/>
          <p:nvPr/>
        </p:nvGraphicFramePr>
        <p:xfrm>
          <a:off x="505550" y="1911113"/>
          <a:ext cx="3000000" cy="3000000"/>
        </p:xfrm>
        <a:graphic>
          <a:graphicData uri="http://schemas.openxmlformats.org/drawingml/2006/table">
            <a:tbl>
              <a:tblPr>
                <a:noFill/>
                <a:tableStyleId>{FE154F84-6AB4-4B2A-A021-8245C03A77A3}</a:tableStyleId>
              </a:tblPr>
              <a:tblGrid>
                <a:gridCol w="7862400"/>
              </a:tblGrid>
              <a:tr h="31366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6" name="Shape 2496"/>
        <p:cNvGrpSpPr/>
        <p:nvPr/>
      </p:nvGrpSpPr>
      <p:grpSpPr>
        <a:xfrm>
          <a:off x="0" y="0"/>
          <a:ext cx="0" cy="0"/>
          <a:chOff x="0" y="0"/>
          <a:chExt cx="0" cy="0"/>
        </a:xfrm>
      </p:grpSpPr>
      <p:sp>
        <p:nvSpPr>
          <p:cNvPr id="2497" name="Google Shape;2497;p3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2498" name="Google Shape;2498;p32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9" name="Google Shape;2499;p3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3" name="Shape 2503"/>
        <p:cNvGrpSpPr/>
        <p:nvPr/>
      </p:nvGrpSpPr>
      <p:grpSpPr>
        <a:xfrm>
          <a:off x="0" y="0"/>
          <a:ext cx="0" cy="0"/>
          <a:chOff x="0" y="0"/>
          <a:chExt cx="0" cy="0"/>
        </a:xfrm>
      </p:grpSpPr>
      <p:sp>
        <p:nvSpPr>
          <p:cNvPr id="2504" name="Google Shape;2504;p3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05" name="Google Shape;2505;p32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6" name="Google Shape;2506;p3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0" name="Shape 2510"/>
        <p:cNvGrpSpPr/>
        <p:nvPr/>
      </p:nvGrpSpPr>
      <p:grpSpPr>
        <a:xfrm>
          <a:off x="0" y="0"/>
          <a:ext cx="0" cy="0"/>
          <a:chOff x="0" y="0"/>
          <a:chExt cx="0" cy="0"/>
        </a:xfrm>
      </p:grpSpPr>
      <p:sp>
        <p:nvSpPr>
          <p:cNvPr id="2511" name="Google Shape;2511;p3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12" name="Google Shape;2512;p32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13" name="Google Shape;2513;p3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7" name="Shape 2517"/>
        <p:cNvGrpSpPr/>
        <p:nvPr/>
      </p:nvGrpSpPr>
      <p:grpSpPr>
        <a:xfrm>
          <a:off x="0" y="0"/>
          <a:ext cx="0" cy="0"/>
          <a:chOff x="0" y="0"/>
          <a:chExt cx="0" cy="0"/>
        </a:xfrm>
      </p:grpSpPr>
      <p:sp>
        <p:nvSpPr>
          <p:cNvPr id="2518" name="Google Shape;2518;p3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19" name="Google Shape;2519;p32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0" name="Google Shape;2520;p3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Google Shape;2525;p3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26" name="Google Shape;2526;p32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7" name="Google Shape;2527;p3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1" name="Shape 2531"/>
        <p:cNvGrpSpPr/>
        <p:nvPr/>
      </p:nvGrpSpPr>
      <p:grpSpPr>
        <a:xfrm>
          <a:off x="0" y="0"/>
          <a:ext cx="0" cy="0"/>
          <a:chOff x="0" y="0"/>
          <a:chExt cx="0" cy="0"/>
        </a:xfrm>
      </p:grpSpPr>
      <p:sp>
        <p:nvSpPr>
          <p:cNvPr id="2532" name="Google Shape;2532;p3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2533" name="Google Shape;2533;p32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34" name="Google Shape;2534;p3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35" name="Google Shape;2535;p329"/>
          <p:cNvGraphicFramePr/>
          <p:nvPr/>
        </p:nvGraphicFramePr>
        <p:xfrm>
          <a:off x="735450" y="1403488"/>
          <a:ext cx="3000000" cy="3000000"/>
        </p:xfrm>
        <a:graphic>
          <a:graphicData uri="http://schemas.openxmlformats.org/drawingml/2006/table">
            <a:tbl>
              <a:tblPr>
                <a:noFill/>
                <a:tableStyleId>{FE154F84-6AB4-4B2A-A021-8245C03A77A3}</a:tableStyleId>
              </a:tblPr>
              <a:tblGrid>
                <a:gridCol w="7862400"/>
              </a:tblGrid>
              <a:tr h="359335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3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41" name="Google Shape;2541;p330"/>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2" name="Google Shape;2542;p3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6" name="Shape 2546"/>
        <p:cNvGrpSpPr/>
        <p:nvPr/>
      </p:nvGrpSpPr>
      <p:grpSpPr>
        <a:xfrm>
          <a:off x="0" y="0"/>
          <a:ext cx="0" cy="0"/>
          <a:chOff x="0" y="0"/>
          <a:chExt cx="0" cy="0"/>
        </a:xfrm>
      </p:grpSpPr>
      <p:sp>
        <p:nvSpPr>
          <p:cNvPr id="2547" name="Google Shape;2547;p3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48" name="Google Shape;2548;p3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9" name="Google Shape;2549;p3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50" name="Google Shape;2550;p331"/>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0" name="Google Shape;290;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1" name="Google Shape;291;p44"/>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92" name="Google Shape;292;p44"/>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4" name="Shape 2554"/>
        <p:cNvGrpSpPr/>
        <p:nvPr/>
      </p:nvGrpSpPr>
      <p:grpSpPr>
        <a:xfrm>
          <a:off x="0" y="0"/>
          <a:ext cx="0" cy="0"/>
          <a:chOff x="0" y="0"/>
          <a:chExt cx="0" cy="0"/>
        </a:xfrm>
      </p:grpSpPr>
      <p:sp>
        <p:nvSpPr>
          <p:cNvPr id="2555" name="Google Shape;2555;p3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56" name="Google Shape;2556;p3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7" name="Google Shape;2557;p3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58" name="Google Shape;2558;p332"/>
          <p:cNvGraphicFramePr/>
          <p:nvPr/>
        </p:nvGraphicFramePr>
        <p:xfrm>
          <a:off x="563050" y="1959013"/>
          <a:ext cx="3000000" cy="3000000"/>
        </p:xfrm>
        <a:graphic>
          <a:graphicData uri="http://schemas.openxmlformats.org/drawingml/2006/table">
            <a:tbl>
              <a:tblPr>
                <a:noFill/>
                <a:tableStyleId>{FE154F84-6AB4-4B2A-A021-8245C03A77A3}</a:tableStyleId>
              </a:tblPr>
              <a:tblGrid>
                <a:gridCol w="7862400"/>
              </a:tblGrid>
              <a:tr h="2841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3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64" name="Google Shape;2564;p3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5" name="Google Shape;2565;p3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66" name="Google Shape;2566;p333"/>
          <p:cNvGraphicFramePr/>
          <p:nvPr/>
        </p:nvGraphicFramePr>
        <p:xfrm>
          <a:off x="582225" y="1681238"/>
          <a:ext cx="3000000" cy="3000000"/>
        </p:xfrm>
        <a:graphic>
          <a:graphicData uri="http://schemas.openxmlformats.org/drawingml/2006/table">
            <a:tbl>
              <a:tblPr>
                <a:noFill/>
                <a:tableStyleId>{FE154F84-6AB4-4B2A-A021-8245C03A77A3}</a:tableStyleId>
              </a:tblPr>
              <a:tblGrid>
                <a:gridCol w="7862400"/>
              </a:tblGrid>
              <a:tr h="32696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0" name="Shape 2570"/>
        <p:cNvGrpSpPr/>
        <p:nvPr/>
      </p:nvGrpSpPr>
      <p:grpSpPr>
        <a:xfrm>
          <a:off x="0" y="0"/>
          <a:ext cx="0" cy="0"/>
          <a:chOff x="0" y="0"/>
          <a:chExt cx="0" cy="0"/>
        </a:xfrm>
      </p:grpSpPr>
      <p:sp>
        <p:nvSpPr>
          <p:cNvPr id="2571" name="Google Shape;2571;p3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72" name="Google Shape;2572;p3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3" name="Google Shape;2573;p3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74" name="Google Shape;2574;p334"/>
          <p:cNvGraphicFramePr/>
          <p:nvPr/>
        </p:nvGraphicFramePr>
        <p:xfrm>
          <a:off x="582225" y="1920688"/>
          <a:ext cx="3000000" cy="3000000"/>
        </p:xfrm>
        <a:graphic>
          <a:graphicData uri="http://schemas.openxmlformats.org/drawingml/2006/table">
            <a:tbl>
              <a:tblPr>
                <a:noFill/>
                <a:tableStyleId>{FE154F84-6AB4-4B2A-A021-8245C03A77A3}</a:tableStyleId>
              </a:tblPr>
              <a:tblGrid>
                <a:gridCol w="7862400"/>
              </a:tblGrid>
              <a:tr h="30684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8" name="Shape 2578"/>
        <p:cNvGrpSpPr/>
        <p:nvPr/>
      </p:nvGrpSpPr>
      <p:grpSpPr>
        <a:xfrm>
          <a:off x="0" y="0"/>
          <a:ext cx="0" cy="0"/>
          <a:chOff x="0" y="0"/>
          <a:chExt cx="0" cy="0"/>
        </a:xfrm>
      </p:grpSpPr>
      <p:sp>
        <p:nvSpPr>
          <p:cNvPr id="2579" name="Google Shape;2579;p3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580" name="Google Shape;2580;p3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1" name="Google Shape;2581;p3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82" name="Google Shape;2582;p335"/>
          <p:cNvGraphicFramePr/>
          <p:nvPr/>
        </p:nvGraphicFramePr>
        <p:xfrm>
          <a:off x="640800" y="3548988"/>
          <a:ext cx="3000000" cy="3000000"/>
        </p:xfrm>
        <a:graphic>
          <a:graphicData uri="http://schemas.openxmlformats.org/drawingml/2006/table">
            <a:tbl>
              <a:tblPr>
                <a:noFill/>
                <a:tableStyleId>{FE154F84-6AB4-4B2A-A021-8245C03A77A3}</a:tableStyleId>
              </a:tblPr>
              <a:tblGrid>
                <a:gridCol w="7862400"/>
              </a:tblGrid>
              <a:tr h="13731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6" name="Shape 2586"/>
        <p:cNvGrpSpPr/>
        <p:nvPr/>
      </p:nvGrpSpPr>
      <p:grpSpPr>
        <a:xfrm>
          <a:off x="0" y="0"/>
          <a:ext cx="0" cy="0"/>
          <a:chOff x="0" y="0"/>
          <a:chExt cx="0" cy="0"/>
        </a:xfrm>
      </p:grpSpPr>
      <p:sp>
        <p:nvSpPr>
          <p:cNvPr id="2587" name="Google Shape;2587;p3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588" name="Google Shape;2588;p3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9" name="Google Shape;2589;p3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90" name="Google Shape;2590;p336"/>
          <p:cNvGraphicFramePr/>
          <p:nvPr/>
        </p:nvGraphicFramePr>
        <p:xfrm>
          <a:off x="640800" y="2639063"/>
          <a:ext cx="3000000" cy="3000000"/>
        </p:xfrm>
        <a:graphic>
          <a:graphicData uri="http://schemas.openxmlformats.org/drawingml/2006/table">
            <a:tbl>
              <a:tblPr>
                <a:noFill/>
                <a:tableStyleId>{FE154F84-6AB4-4B2A-A021-8245C03A77A3}</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4" name="Shape 2594"/>
        <p:cNvGrpSpPr/>
        <p:nvPr/>
      </p:nvGrpSpPr>
      <p:grpSpPr>
        <a:xfrm>
          <a:off x="0" y="0"/>
          <a:ext cx="0" cy="0"/>
          <a:chOff x="0" y="0"/>
          <a:chExt cx="0" cy="0"/>
        </a:xfrm>
      </p:grpSpPr>
      <p:sp>
        <p:nvSpPr>
          <p:cNvPr id="2595" name="Google Shape;2595;p3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596" name="Google Shape;2596;p3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97" name="Google Shape;2597;p3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98" name="Google Shape;2598;p337"/>
          <p:cNvGraphicFramePr/>
          <p:nvPr/>
        </p:nvGraphicFramePr>
        <p:xfrm>
          <a:off x="640800" y="2236763"/>
          <a:ext cx="3000000" cy="3000000"/>
        </p:xfrm>
        <a:graphic>
          <a:graphicData uri="http://schemas.openxmlformats.org/drawingml/2006/table">
            <a:tbl>
              <a:tblPr>
                <a:noFill/>
                <a:tableStyleId>{FE154F84-6AB4-4B2A-A021-8245C03A77A3}</a:tableStyleId>
              </a:tblPr>
              <a:tblGrid>
                <a:gridCol w="7862400"/>
              </a:tblGrid>
              <a:tr h="292762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2" name="Shape 2602"/>
        <p:cNvGrpSpPr/>
        <p:nvPr/>
      </p:nvGrpSpPr>
      <p:grpSpPr>
        <a:xfrm>
          <a:off x="0" y="0"/>
          <a:ext cx="0" cy="0"/>
          <a:chOff x="0" y="0"/>
          <a:chExt cx="0" cy="0"/>
        </a:xfrm>
      </p:grpSpPr>
      <p:sp>
        <p:nvSpPr>
          <p:cNvPr id="2603" name="Google Shape;2603;p3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2604" name="Google Shape;2604;p3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5" name="Google Shape;2605;p3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pic>
        <p:nvPicPr>
          <p:cNvPr id="2610" name="Google Shape;2610;p3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1" name="Google Shape;2611;p3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612" name="Google Shape;2612;p3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13" name="Google Shape;2613;p339"/>
          <p:cNvGraphicFramePr/>
          <p:nvPr/>
        </p:nvGraphicFramePr>
        <p:xfrm>
          <a:off x="602475" y="2571738"/>
          <a:ext cx="3000000" cy="3000000"/>
        </p:xfrm>
        <a:graphic>
          <a:graphicData uri="http://schemas.openxmlformats.org/drawingml/2006/table">
            <a:tbl>
              <a:tblPr>
                <a:noFill/>
                <a:tableStyleId>{FE154F84-6AB4-4B2A-A021-8245C03A77A3}</a:tableStyleId>
              </a:tblPr>
              <a:tblGrid>
                <a:gridCol w="7862400"/>
              </a:tblGrid>
              <a:tr h="16317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pic>
        <p:nvPicPr>
          <p:cNvPr id="2618" name="Google Shape;2618;p3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9" name="Google Shape;2619;p3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620" name="Google Shape;2620;p3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21" name="Google Shape;2621;p340"/>
          <p:cNvGraphicFramePr/>
          <p:nvPr/>
        </p:nvGraphicFramePr>
        <p:xfrm>
          <a:off x="564150" y="1297838"/>
          <a:ext cx="3000000" cy="3000000"/>
        </p:xfrm>
        <a:graphic>
          <a:graphicData uri="http://schemas.openxmlformats.org/drawingml/2006/table">
            <a:tbl>
              <a:tblPr>
                <a:noFill/>
                <a:tableStyleId>{FE154F84-6AB4-4B2A-A021-8245C03A77A3}</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5" name="Shape 2625"/>
        <p:cNvGrpSpPr/>
        <p:nvPr/>
      </p:nvGrpSpPr>
      <p:grpSpPr>
        <a:xfrm>
          <a:off x="0" y="0"/>
          <a:ext cx="0" cy="0"/>
          <a:chOff x="0" y="0"/>
          <a:chExt cx="0" cy="0"/>
        </a:xfrm>
      </p:grpSpPr>
      <p:pic>
        <p:nvPicPr>
          <p:cNvPr id="2626" name="Google Shape;2626;p3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7" name="Google Shape;2627;p3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2628" name="Google Shape;2628;p3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8" name="Google Shape;298;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299" name="Google Shape;299;p45"/>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00" name="Google Shape;300;p45"/>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306" name="Google Shape;306;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7" name="Google Shape;307;p46"/>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8" name="Google Shape;308;p46"/>
          <p:cNvGraphicFramePr/>
          <p:nvPr/>
        </p:nvGraphicFramePr>
        <p:xfrm>
          <a:off x="909950" y="2615525"/>
          <a:ext cx="3000000" cy="3000000"/>
        </p:xfrm>
        <a:graphic>
          <a:graphicData uri="http://schemas.openxmlformats.org/drawingml/2006/table">
            <a:tbl>
              <a:tblPr>
                <a:noFill/>
                <a:tableStyleId>{FE154F84-6AB4-4B2A-A021-8245C03A77A3}</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314" name="Google Shape;314;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5" name="Google Shape;315;p47"/>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16" name="Google Shape;316;p47"/>
          <p:cNvGraphicFramePr/>
          <p:nvPr/>
        </p:nvGraphicFramePr>
        <p:xfrm>
          <a:off x="324450" y="2273300"/>
          <a:ext cx="3000000" cy="3000000"/>
        </p:xfrm>
        <a:graphic>
          <a:graphicData uri="http://schemas.openxmlformats.org/drawingml/2006/table">
            <a:tbl>
              <a:tblPr>
                <a:noFill/>
                <a:tableStyleId>{FE154F84-6AB4-4B2A-A021-8245C03A77A3}</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2" name="Google Shape;32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8"/>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Multi-Class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multi-class classifier, which means that </a:t>
            </a:r>
            <a:r>
              <a:rPr b="1" lang="en" sz="1200">
                <a:solidFill>
                  <a:srgbClr val="0000FF"/>
                </a:solidFill>
                <a:highlight>
                  <a:srgbClr val="FFFFFF"/>
                </a:highlight>
              </a:rPr>
              <a:t>we are going to classify (predict) more than one class</a:t>
            </a:r>
            <a:r>
              <a:rPr lang="en" sz="1200">
                <a:solidFill>
                  <a:schemeClr val="dk1"/>
                </a:solidFill>
                <a:highlight>
                  <a:srgbClr val="FFFFFF"/>
                </a:highlight>
              </a:rPr>
              <a:t>. Another form of a DNN is a multi-class classifier, which means that we are going to classify (predict) more than one class. For example, let's say from a set of body measurements (e.g., height and weight) and gender we want to predict if someone is a baby, toddler, preteen, teenager or adult, for a total of five classes.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can already see we will have some problems. For example, men on average as adults are taller than women. But during the preteen years, girls tend to be taller than boys. We know on average that men get heavier early in their adult years in comparison to their teenage years, but women on average are less likely. So we should anticipate lots of problems in predicting around the preteen years for girls, teenage years for boys, and adult years for women.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These are examples of non-linearity, where there is not a linear relationship between a feature and a prediction, but is instead broken into segments of disjoint linearity. This is the type of problem neural networks are good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1200">
                <a:solidFill>
                  <a:schemeClr val="dk1"/>
                </a:solidFill>
              </a:rPr>
              <a:t>2</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9" name="Google Shape;329;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0" name="Google Shape;330;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a:t>
            </a:r>
            <a:r>
              <a:rPr lang="en" sz="1200">
                <a:solidFill>
                  <a:schemeClr val="dk1"/>
                </a:solidFill>
                <a:highlight>
                  <a:srgbClr val="FFFFFF"/>
                </a:highlight>
              </a:rPr>
              <a:t>e have four “</a:t>
            </a:r>
            <a:r>
              <a:rPr i="1" lang="en" sz="1200">
                <a:solidFill>
                  <a:schemeClr val="dk1"/>
                </a:solidFill>
                <a:highlight>
                  <a:srgbClr val="FFFFFF"/>
                </a:highlight>
              </a:rPr>
              <a:t>features"</a:t>
            </a:r>
            <a:r>
              <a:rPr lang="en" sz="1200">
                <a:solidFill>
                  <a:schemeClr val="dk1"/>
                </a:solidFill>
                <a:highlight>
                  <a:srgbClr val="FFFFFF"/>
                </a:highlight>
              </a:rPr>
              <a:t> and a </a:t>
            </a:r>
            <a:r>
              <a:rPr i="1" lang="en" sz="1200">
                <a:solidFill>
                  <a:schemeClr val="dk1"/>
                </a:solidFill>
                <a:highlight>
                  <a:srgbClr val="FFFFFF"/>
                </a:highlight>
              </a:rPr>
              <a:t>"label"</a:t>
            </a:r>
            <a:r>
              <a:rPr lang="en" sz="1200">
                <a:solidFill>
                  <a:schemeClr val="dk1"/>
                </a:solidFill>
                <a:highlight>
                  <a:srgbClr val="FFFFFF"/>
                </a:highlight>
              </a:rPr>
              <a:t> that consists of five classes. We change our input vector in the next example to four, to match the number of features, and change our output layer to five nodes, to match the number of classes. In this case, each output node corresponds to one unique class (i.e., baby, toddler, etc). We want to train the neural network so each output node outputs a value between 0 and 1 as a prediction. For example, 0.75 would mean that the node is 75% confident that the prediction is the corresponding class (e.g., toddler).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output node will independently learn and predict its confidence on whether the input is the corresponding class. This leads to a problem in that because the values are independent, they won't add up to 1 (i.e, 100%). </a:t>
            </a:r>
            <a:r>
              <a:rPr b="1" lang="en" sz="1200">
                <a:solidFill>
                  <a:srgbClr val="0000FF"/>
                </a:solidFill>
                <a:highlight>
                  <a:srgbClr val="FFFFFF"/>
                </a:highlight>
              </a:rPr>
              <a:t>Softmax is a mathematical function that will take a set of values (i.e., the outputs from the output layer) and squash them into a range between 0 and 1 and where all the values add up to 1.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31" name="Google Shape;331;p49"/>
          <p:cNvPicPr preferRelativeResize="0"/>
          <p:nvPr/>
        </p:nvPicPr>
        <p:blipFill>
          <a:blip r:embed="rId4">
            <a:alphaModFix/>
          </a:blip>
          <a:stretch>
            <a:fillRect/>
          </a:stretch>
        </p:blipFill>
        <p:spPr>
          <a:xfrm>
            <a:off x="2406775" y="3339000"/>
            <a:ext cx="3887306" cy="1804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37" name="Google Shape;337;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8" name="Google Shape;338;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39" name="Google Shape;339;p50"/>
          <p:cNvGraphicFramePr/>
          <p:nvPr/>
        </p:nvGraphicFramePr>
        <p:xfrm>
          <a:off x="434888" y="2440425"/>
          <a:ext cx="3000000" cy="3000000"/>
        </p:xfrm>
        <a:graphic>
          <a:graphicData uri="http://schemas.openxmlformats.org/drawingml/2006/table">
            <a:tbl>
              <a:tblPr>
                <a:noFill/>
                <a:tableStyleId>{FE154F84-6AB4-4B2A-A021-8245C03A77A3}</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Simple Image Classifier</a:t>
            </a:r>
            <a:endParaRPr>
              <a:solidFill>
                <a:srgbClr val="38761D"/>
              </a:solidFill>
            </a:endParaRPr>
          </a:p>
        </p:txBody>
      </p:sp>
      <p:pic>
        <p:nvPicPr>
          <p:cNvPr id="345" name="Google Shape;345;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6" name="Google Shape;346;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Image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Using neural networks for image classification is now used throughout computer vision. For small size "gray scale" images, we can use a DNN similar to what we have already described. This type of DNN has been widely published in use of the MNIST dataset; which is a dataset for recognizing handwritten digits. The dataset consists of grayscale images of size 28 x 28 pixels.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will need to make one change though. A grayscale image is a matrix (2D array). Think of them as a grid, sized height x width, where the width are the columns and the height are the rows. A DNN though takes as input a vector (1D array).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7" name="Google Shape;347;p51"/>
          <p:cNvPicPr preferRelativeResize="0"/>
          <p:nvPr/>
        </p:nvPicPr>
        <p:blipFill>
          <a:blip r:embed="rId4">
            <a:alphaModFix/>
          </a:blip>
          <a:stretch>
            <a:fillRect/>
          </a:stretch>
        </p:blipFill>
        <p:spPr>
          <a:xfrm>
            <a:off x="3785675" y="3085300"/>
            <a:ext cx="1400175" cy="157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7" name="Google Shape;77;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8" name="Google Shape;78;p16"/>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CNNs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53" name="Google Shape;353;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4" name="Google Shape;354;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Matrix Flattening</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are going to do classification by treating each pixel as a </a:t>
            </a:r>
            <a:r>
              <a:rPr i="1" lang="en" sz="1200">
                <a:solidFill>
                  <a:schemeClr val="dk1"/>
                </a:solidFill>
                <a:highlight>
                  <a:srgbClr val="FFFFFF"/>
                </a:highlight>
              </a:rPr>
              <a:t>"feature"</a:t>
            </a:r>
            <a:r>
              <a:rPr lang="en" sz="1200">
                <a:solidFill>
                  <a:schemeClr val="dk1"/>
                </a:solidFill>
                <a:highlight>
                  <a:srgbClr val="FFFFFF"/>
                </a:highlight>
              </a:rPr>
              <a:t>. Using the example of the MNIST dataset, the 28 x 28 images will have 784 pixels, and thus 784 </a:t>
            </a:r>
            <a:r>
              <a:rPr i="1" lang="en" sz="1200">
                <a:solidFill>
                  <a:schemeClr val="dk1"/>
                </a:solidFill>
                <a:highlight>
                  <a:srgbClr val="FFFFFF"/>
                </a:highlight>
              </a:rPr>
              <a:t>"features"</a:t>
            </a:r>
            <a:r>
              <a:rPr lang="en" sz="1200">
                <a:solidFill>
                  <a:schemeClr val="dk1"/>
                </a:solidFill>
                <a:highlight>
                  <a:srgbClr val="FFFFFF"/>
                </a:highlight>
              </a:rPr>
              <a:t>. </a:t>
            </a:r>
            <a:r>
              <a:rPr b="1" lang="en" sz="1200">
                <a:solidFill>
                  <a:srgbClr val="0000FF"/>
                </a:solidFill>
                <a:highlight>
                  <a:srgbClr val="FFFFFF"/>
                </a:highlight>
              </a:rPr>
              <a:t>We convert the matrix (2D) into a vector (1D) by flattening it</a:t>
            </a:r>
            <a:r>
              <a:rPr lang="en" sz="1200">
                <a:solidFill>
                  <a:schemeClr val="dk1"/>
                </a:solidFill>
                <a:highlight>
                  <a:srgbClr val="FFFFFF"/>
                </a:highlight>
              </a:rPr>
              <a:t>. Flattening is the process where we place each row in sequential order into a vector. So the vector starts with the first row of pixels, followed by the second row of pixels, and continues by ending with the last row of pixels.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55" name="Google Shape;355;p52"/>
          <p:cNvPicPr preferRelativeResize="0"/>
          <p:nvPr/>
        </p:nvPicPr>
        <p:blipFill>
          <a:blip r:embed="rId4">
            <a:alphaModFix/>
          </a:blip>
          <a:stretch>
            <a:fillRect/>
          </a:stretch>
        </p:blipFill>
        <p:spPr>
          <a:xfrm>
            <a:off x="3140000" y="2439600"/>
            <a:ext cx="3181350" cy="61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61" name="Google Shape;361;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2" name="Google Shape;362;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3" name="Google Shape;363;p53"/>
          <p:cNvGraphicFramePr/>
          <p:nvPr/>
        </p:nvGraphicFramePr>
        <p:xfrm>
          <a:off x="502600" y="1930400"/>
          <a:ext cx="3000000" cy="3000000"/>
        </p:xfrm>
        <a:graphic>
          <a:graphicData uri="http://schemas.openxmlformats.org/drawingml/2006/table">
            <a:tbl>
              <a:tblPr>
                <a:noFill/>
                <a:tableStyleId>{FE154F84-6AB4-4B2A-A021-8245C03A77A3}</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369" name="Google Shape;369;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0" name="Google Shape;370;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Model Summary</a:t>
            </a:r>
            <a:br>
              <a:rPr lang="en" sz="1200">
                <a:solidFill>
                  <a:schemeClr val="dk1"/>
                </a:solidFill>
                <a:highlight>
                  <a:srgbClr val="FFFFFF"/>
                </a:highlight>
              </a:rPr>
            </a:b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Let's now look at the layers using the </a:t>
            </a:r>
            <a:r>
              <a:rPr b="1" lang="en" sz="1200">
                <a:solidFill>
                  <a:schemeClr val="dk1"/>
                </a:solidFill>
                <a:highlight>
                  <a:srgbClr val="EFF0F1"/>
                </a:highlight>
              </a:rPr>
              <a:t>summary()</a:t>
            </a:r>
            <a:r>
              <a:rPr lang="en" sz="1200">
                <a:solidFill>
                  <a:schemeClr val="dk1"/>
                </a:solidFill>
                <a:highlight>
                  <a:srgbClr val="FFFFFF"/>
                </a:highlight>
              </a:rPr>
              <a:t> method. As you can see, the first layer in the summary is the flattened layer and shows that the output from the layer is 784 nodes. That's what we want. Also notice how many parameters the network will need to </a:t>
            </a:r>
            <a:r>
              <a:rPr i="1" lang="en" sz="1200">
                <a:solidFill>
                  <a:schemeClr val="dk1"/>
                </a:solidFill>
                <a:highlight>
                  <a:srgbClr val="FFFFFF"/>
                </a:highlight>
              </a:rPr>
              <a:t>"learn"</a:t>
            </a:r>
            <a:r>
              <a:rPr lang="en" sz="1200">
                <a:solidFill>
                  <a:schemeClr val="dk1"/>
                </a:solidFill>
                <a:highlight>
                  <a:srgbClr val="FFFFFF"/>
                </a:highlight>
              </a:rPr>
              <a:t> during training ~ </a:t>
            </a:r>
            <a:r>
              <a:rPr b="1" lang="en" sz="1200">
                <a:solidFill>
                  <a:srgbClr val="0000FF"/>
                </a:solidFill>
                <a:highlight>
                  <a:srgbClr val="FFFFFF"/>
                </a:highlight>
              </a:rPr>
              <a:t>nearly 700,000</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71" name="Google Shape;371;p54"/>
          <p:cNvGraphicFramePr/>
          <p:nvPr/>
        </p:nvGraphicFramePr>
        <p:xfrm>
          <a:off x="434913" y="1939925"/>
          <a:ext cx="3000000" cy="3000000"/>
        </p:xfrm>
        <a:graphic>
          <a:graphicData uri="http://schemas.openxmlformats.org/drawingml/2006/table">
            <a:tbl>
              <a:tblPr>
                <a:noFill/>
                <a:tableStyleId>{FE154F84-6AB4-4B2A-A021-8245C03A77A3}</a:tableStyleId>
              </a:tblPr>
              <a:tblGrid>
                <a:gridCol w="8099075"/>
              </a:tblGrid>
              <a:tr h="12700">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Layer</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type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Output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Shape</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Param</a:t>
                      </a:r>
                      <a:r>
                        <a:rPr lang="en" sz="900">
                          <a:highlight>
                            <a:srgbClr val="FFFFFF"/>
                          </a:highlight>
                          <a:latin typeface="Consolas"/>
                          <a:ea typeface="Consolas"/>
                          <a:cs typeface="Consolas"/>
                          <a:sym typeface="Consolas"/>
                        </a:rPr>
                        <a:t> </a:t>
                      </a:r>
                      <a:r>
                        <a:rPr lang="en" sz="900">
                          <a:solidFill>
                            <a:srgbClr val="455A64"/>
                          </a:solidFill>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flatten_1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Flatten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784</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dense_69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401920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262656</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5130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activation_10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Activation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Total</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Trainable</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Non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trainable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endParaRPr sz="9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377" name="Google Shape;37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8" name="Google Shape;378;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384" name="Google Shape;384;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5" name="Google Shape;385;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86" name="Google Shape;386;p56"/>
          <p:cNvGraphicFramePr/>
          <p:nvPr/>
        </p:nvGraphicFramePr>
        <p:xfrm>
          <a:off x="460638" y="2571750"/>
          <a:ext cx="3000000" cy="3000000"/>
        </p:xfrm>
        <a:graphic>
          <a:graphicData uri="http://schemas.openxmlformats.org/drawingml/2006/table">
            <a:tbl>
              <a:tblPr>
                <a:noFill/>
                <a:tableStyleId>{FE154F84-6AB4-4B2A-A021-8245C03A77A3}</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392" name="Google Shape;392;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3" name="Google Shape;393;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4" name="Google Shape;394;p57"/>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Classifier</a:t>
            </a:r>
            <a:endParaRPr>
              <a:solidFill>
                <a:srgbClr val="38761D"/>
              </a:solidFill>
            </a:endParaRPr>
          </a:p>
        </p:txBody>
      </p:sp>
      <p:pic>
        <p:nvPicPr>
          <p:cNvPr id="400" name="Google Shape;40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1" name="Google Shape;401;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CNN Classifier</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Once we get to larger image sizes, the number of pixels for a DNN becomes computationally too expensive to be feasible. Presume you have a 1MB image, where each pixel is represented by a single byte (0..255 value). </a:t>
            </a:r>
            <a:r>
              <a:rPr b="1" lang="en" sz="1200">
                <a:solidFill>
                  <a:srgbClr val="0000FF"/>
                </a:solidFill>
              </a:rPr>
              <a:t>At 1MB you have one million pixels. That would require an input vector of 1,000,000 elements.</a:t>
            </a:r>
            <a:r>
              <a:rPr lang="en" sz="1200">
                <a:solidFill>
                  <a:schemeClr val="dk1"/>
                </a:solidFill>
              </a:rPr>
              <a:t> And let's assume that input layer has 1024 nodes. The number of weights to </a:t>
            </a:r>
            <a:r>
              <a:rPr i="1" lang="en" sz="1200">
                <a:solidFill>
                  <a:schemeClr val="dk1"/>
                </a:solidFill>
              </a:rPr>
              <a:t>"update and learn"</a:t>
            </a:r>
            <a:r>
              <a:rPr lang="en" sz="1200">
                <a:solidFill>
                  <a:schemeClr val="dk1"/>
                </a:solidFill>
              </a:rPr>
              <a:t> learn </a:t>
            </a:r>
            <a:r>
              <a:rPr b="1" lang="en" sz="1200">
                <a:solidFill>
                  <a:srgbClr val="0000FF"/>
                </a:solidFill>
              </a:rPr>
              <a:t>would be over a billion (1 million x 1024) at just the input layer! </a:t>
            </a:r>
            <a:endParaRPr b="1" sz="1200">
              <a:solidFill>
                <a:srgbClr val="0000F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Contrast this to the MNIST example where we had 784 pixels times 512 nodes on our input layer. </a:t>
            </a:r>
            <a:r>
              <a:rPr b="1" lang="en" sz="1200">
                <a:solidFill>
                  <a:srgbClr val="0000FF"/>
                </a:solidFill>
              </a:rPr>
              <a:t>That's 400,000 weights to learn, which is considerably smaller than 1 billion.</a:t>
            </a:r>
            <a:r>
              <a:rPr lang="en" sz="1200">
                <a:solidFill>
                  <a:schemeClr val="dk1"/>
                </a:solidFill>
              </a:rPr>
              <a:t>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Resize</a:t>
            </a:r>
            <a:endParaRPr>
              <a:solidFill>
                <a:srgbClr val="38761D"/>
              </a:solidFill>
            </a:endParaRPr>
          </a:p>
        </p:txBody>
      </p:sp>
      <p:pic>
        <p:nvPicPr>
          <p:cNvPr id="407" name="Google Shape;40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8" name="Google Shape;408;p5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Downsampling (Resize)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One approach is to reduce the resolution of the image (</a:t>
            </a:r>
            <a:r>
              <a:rPr b="1" lang="en" sz="1200">
                <a:solidFill>
                  <a:schemeClr val="dk1"/>
                </a:solidFill>
              </a:rPr>
              <a:t>downsampling</a:t>
            </a:r>
            <a:r>
              <a:rPr lang="en" sz="1200">
                <a:solidFill>
                  <a:schemeClr val="dk1"/>
                </a:solidFill>
              </a:rPr>
              <a:t>). At some point if we reduce too far we lose the ability to distinguish clearly what's in the image - it becomes fuzzy and/or has artifacts. So, the first step is to reduce the resolution down to the level that we still have enough details. The </a:t>
            </a:r>
            <a:r>
              <a:rPr b="1" lang="en" sz="1200">
                <a:solidFill>
                  <a:srgbClr val="0000FF"/>
                </a:solidFill>
              </a:rPr>
              <a:t>common convention for everyday computer vision is around 224 x 224</a:t>
            </a:r>
            <a:r>
              <a:rPr lang="en" sz="1200">
                <a:solidFill>
                  <a:schemeClr val="dk1"/>
                </a:solidFill>
              </a:rPr>
              <a:t>.  </a:t>
            </a:r>
            <a:r>
              <a:rPr b="1" lang="en" sz="1200">
                <a:solidFill>
                  <a:srgbClr val="0000FF"/>
                </a:solidFill>
              </a:rPr>
              <a:t>We do this by resizing</a:t>
            </a:r>
            <a:r>
              <a:rPr lang="en" sz="1200">
                <a:solidFill>
                  <a:schemeClr val="dk1"/>
                </a:solidFill>
              </a:rPr>
              <a:t>. Even at this lower resolution and three channels for color images, and an input layer of 1024 nodes, we still have 154 million weights to </a:t>
            </a:r>
            <a:r>
              <a:rPr i="1" lang="en" sz="1200">
                <a:solidFill>
                  <a:schemeClr val="dk1"/>
                </a:solidFill>
              </a:rPr>
              <a:t>"update and learn"</a:t>
            </a:r>
            <a:r>
              <a:rPr lang="en" sz="1200">
                <a:solidFill>
                  <a:schemeClr val="dk1"/>
                </a:solidFill>
              </a:rPr>
              <a:t> (224 x 224 x 3 x 1024).</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09" name="Google Shape;409;p59"/>
          <p:cNvPicPr preferRelativeResize="0"/>
          <p:nvPr/>
        </p:nvPicPr>
        <p:blipFill>
          <a:blip r:embed="rId4">
            <a:alphaModFix/>
          </a:blip>
          <a:stretch>
            <a:fillRect/>
          </a:stretch>
        </p:blipFill>
        <p:spPr>
          <a:xfrm>
            <a:off x="2429475" y="2324050"/>
            <a:ext cx="5114324" cy="281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Layers</a:t>
            </a:r>
            <a:endParaRPr>
              <a:solidFill>
                <a:srgbClr val="38761D"/>
              </a:solidFill>
            </a:endParaRPr>
          </a:p>
        </p:txBody>
      </p:sp>
      <p:pic>
        <p:nvPicPr>
          <p:cNvPr id="415" name="Google Shape;41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6" name="Google Shape;416;p6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Convolutional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So training on real-world images was out of reach with neural networks until the </a:t>
            </a:r>
            <a:r>
              <a:rPr b="1" lang="en" sz="1200">
                <a:solidFill>
                  <a:srgbClr val="0000FF"/>
                </a:solidFill>
              </a:rPr>
              <a:t>discovery of using convolutional layers</a:t>
            </a:r>
            <a:r>
              <a:rPr lang="en" sz="1200">
                <a:solidFill>
                  <a:schemeClr val="dk1"/>
                </a:solidFill>
              </a:rPr>
              <a:t>. To begin with, a convolutional layer is a frontend to a neural network, which </a:t>
            </a:r>
            <a:r>
              <a:rPr b="1" lang="en" sz="1200">
                <a:solidFill>
                  <a:srgbClr val="0000FF"/>
                </a:solidFill>
              </a:rPr>
              <a:t>transforms the images from a high dimensional pixel based image to a substantially lower dimensionality feature based image</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
                <a:solidFill>
                  <a:schemeClr val="dk1"/>
                </a:solidFill>
              </a:rPr>
              <a:t>The substantially lower dimensionality features can then be inputted as the input vector to a DNN.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Thus, a convolutional frontend is a frontend between the image data and the DNN.</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22" name="Google Shape;42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3" name="Google Shape;423;p6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Feature Detection (Human)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these higher resolution and more complex images, we do recognition by detecting and </a:t>
            </a:r>
            <a:r>
              <a:rPr b="1" lang="en" sz="1200">
                <a:solidFill>
                  <a:srgbClr val="0000FF"/>
                </a:solidFill>
              </a:rPr>
              <a:t>classifying features instead of classifying pixel positions</a:t>
            </a:r>
            <a:r>
              <a:rPr lang="en" sz="1200">
                <a:solidFill>
                  <a:schemeClr val="dk1"/>
                </a:solidFill>
              </a:rPr>
              <a:t>. Visualize an image, and ask yourself what makes you recognize what's there? Go beyond the high level of asking is that a person, a cat, a building, but ask why can you seperate in a picture a person standing in front of a building, or a person holding a cat.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Your eyes are recognizing low-level features, such as edges, blurs, contrast, etc. These</a:t>
            </a:r>
            <a:r>
              <a:rPr b="1" lang="en" sz="1200">
                <a:solidFill>
                  <a:srgbClr val="0000FF"/>
                </a:solidFill>
              </a:rPr>
              <a:t> low-level features are built up into contours and then spatial relationships</a:t>
            </a:r>
            <a:r>
              <a:rPr lang="en" sz="1200">
                <a:solidFill>
                  <a:schemeClr val="dk1"/>
                </a:solidFill>
              </a:rPr>
              <a:t>. Suddenly, the eye/brain have the ability to recognize nose, ears, eyes - that's a cat face, that's a human face.</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24" name="Google Shape;424;p61"/>
          <p:cNvPicPr preferRelativeResize="0"/>
          <p:nvPr/>
        </p:nvPicPr>
        <p:blipFill>
          <a:blip r:embed="rId4">
            <a:alphaModFix/>
          </a:blip>
          <a:stretch>
            <a:fillRect/>
          </a:stretch>
        </p:blipFill>
        <p:spPr>
          <a:xfrm>
            <a:off x="2176950" y="2975850"/>
            <a:ext cx="4595525" cy="199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Types</a:t>
            </a:r>
            <a:endParaRPr>
              <a:solidFill>
                <a:srgbClr val="38761D"/>
              </a:solidFill>
            </a:endParaRPr>
          </a:p>
        </p:txBody>
      </p:sp>
      <p:pic>
        <p:nvPicPr>
          <p:cNvPr id="84" name="Google Shape;84;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5" name="Google Shape;85;p17"/>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sz="1350">
                <a:solidFill>
                  <a:schemeClr val="dk1"/>
                </a:solidFill>
              </a:rPr>
              <a:t>Identify the Type of Model for the Problem</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is about building neural network models. </a:t>
            </a:r>
            <a:endParaRPr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Neural Network layouts fall into four primary categories:</a:t>
            </a:r>
            <a:br>
              <a:rPr lang="en" sz="1200">
                <a:solidFill>
                  <a:schemeClr val="dk1"/>
                </a:solidFill>
              </a:rPr>
            </a:b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highlight>
                  <a:srgbClr val="FFFFFF"/>
                </a:highlight>
              </a:rPr>
              <a:t>1. DNN (Deep Neural Networks) - These are good for numerical solutions.</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None/>
            </a:pPr>
            <a:r>
              <a:rPr lang="en" sz="1200">
                <a:solidFill>
                  <a:srgbClr val="0000FF"/>
                </a:solidFill>
                <a:highlight>
                  <a:srgbClr val="FFFFFF"/>
                </a:highlight>
              </a:rPr>
              <a:t>2. CNN (Convolutional Neural Networks) - These are good for computer vision solutions and  </a:t>
            </a:r>
            <a:br>
              <a:rPr lang="en" sz="1200">
                <a:solidFill>
                  <a:srgbClr val="0000FF"/>
                </a:solidFill>
                <a:highlight>
                  <a:srgbClr val="FFFFFF"/>
                </a:highlight>
              </a:rPr>
            </a:br>
            <a:r>
              <a:rPr lang="en" sz="1200">
                <a:solidFill>
                  <a:srgbClr val="0000FF"/>
                </a:solidFill>
                <a:highlight>
                  <a:srgbClr val="FFFFFF"/>
                </a:highlight>
              </a:rPr>
              <a:t>                (audio) signal processing.</a:t>
            </a:r>
            <a:endParaRPr sz="1200">
              <a:solidFill>
                <a:srgbClr val="0000FF"/>
              </a:solidFill>
              <a:highlight>
                <a:srgbClr val="FFFFFF"/>
              </a:highlight>
            </a:endParaRPr>
          </a:p>
          <a:p>
            <a:pPr indent="457200" lvl="0" marL="0" rtl="0" algn="l">
              <a:lnSpc>
                <a:spcPct val="115000"/>
              </a:lnSpc>
              <a:spcBef>
                <a:spcPts val="0"/>
              </a:spcBef>
              <a:spcAft>
                <a:spcPts val="0"/>
              </a:spcAft>
              <a:buNone/>
            </a:pPr>
            <a:br>
              <a:rPr lang="en" sz="1200">
                <a:solidFill>
                  <a:srgbClr val="0000FF"/>
                </a:solidFill>
                <a:highlight>
                  <a:srgbClr val="FFFFFF"/>
                </a:highlight>
              </a:rPr>
            </a:br>
            <a:r>
              <a:rPr lang="en" sz="1200">
                <a:solidFill>
                  <a:schemeClr val="dk1"/>
                </a:solidFill>
                <a:highlight>
                  <a:srgbClr val="FFFFFF"/>
                </a:highlight>
              </a:rPr>
              <a:t>	3. RNN (Recurrent Neural Networks) - These are good for text and speech recognition, and </a:t>
            </a:r>
            <a:br>
              <a:rPr lang="en" sz="1200">
                <a:solidFill>
                  <a:schemeClr val="dk1"/>
                </a:solidFill>
                <a:highlight>
                  <a:srgbClr val="FFFFFF"/>
                </a:highlight>
              </a:rPr>
            </a:br>
            <a:r>
              <a:rPr lang="en" sz="1200">
                <a:solidFill>
                  <a:schemeClr val="dk1"/>
                </a:solidFill>
                <a:highlight>
                  <a:srgbClr val="FFFFFF"/>
                </a:highlight>
              </a:rPr>
              <a:t>                anything else that has a time sequence nature to it.</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4. GAN (Generative Adversarial Networks) - These are good for synthesizing creative </a:t>
            </a:r>
            <a:br>
              <a:rPr lang="en" sz="1200">
                <a:solidFill>
                  <a:schemeClr val="dk1"/>
                </a:solidFill>
                <a:highlight>
                  <a:srgbClr val="FFFFFF"/>
                </a:highlight>
              </a:rPr>
            </a:br>
            <a:r>
              <a:rPr lang="en" sz="1200">
                <a:solidFill>
                  <a:schemeClr val="dk1"/>
                </a:solidFill>
                <a:highlight>
                  <a:srgbClr val="FFFFFF"/>
                </a:highlight>
              </a:rPr>
              <a:t>               works, and reconstruction.</a:t>
            </a:r>
            <a:endParaRPr sz="1200">
              <a:solidFill>
                <a:schemeClr val="dk1"/>
              </a:solidFill>
              <a:highlight>
                <a:srgbClr val="FFFFFF"/>
              </a:highlight>
            </a:endParaRPr>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30" name="Google Shape;43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31" name="Google Shape;431;p6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Detection (Convolution)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c</a:t>
            </a:r>
            <a:r>
              <a:rPr b="1" lang="en" sz="1200">
                <a:solidFill>
                  <a:srgbClr val="0000FF"/>
                </a:solidFill>
              </a:rPr>
              <a:t>onvolutional layer performs the task of feature detection within an image</a:t>
            </a:r>
            <a:r>
              <a:rPr lang="en" sz="1200">
                <a:solidFill>
                  <a:schemeClr val="dk1"/>
                </a:solidFill>
              </a:rPr>
              <a:t>. Each convolution consists of a set of filters. These </a:t>
            </a:r>
            <a:r>
              <a:rPr b="1" lang="en" sz="1200">
                <a:solidFill>
                  <a:srgbClr val="0000FF"/>
                </a:solidFill>
              </a:rPr>
              <a:t>filters are NxM matrices of values that are used to detect the likely presence (detection) of a feature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are </a:t>
            </a:r>
            <a:r>
              <a:rPr b="1" lang="en" sz="1200">
                <a:solidFill>
                  <a:srgbClr val="0000FF"/>
                </a:solidFill>
              </a:rPr>
              <a:t>slid across the image, and at each location a comparison is made between the filter and the pixel values at that location</a:t>
            </a:r>
            <a:r>
              <a:rPr lang="en" sz="1200">
                <a:solidFill>
                  <a:schemeClr val="dk1"/>
                </a:solidFill>
              </a:rPr>
              <a:t>. That comparison is done with a matrix dot product.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What's important, is the result of this operation will</a:t>
            </a:r>
            <a:r>
              <a:rPr b="1" lang="en" sz="1200">
                <a:solidFill>
                  <a:srgbClr val="0000FF"/>
                </a:solidFill>
              </a:rPr>
              <a:t> generate a value that indicates how strongly the feature was detected at that location in the image</a:t>
            </a:r>
            <a:r>
              <a:rPr lang="en" sz="1200">
                <a:solidFill>
                  <a:schemeClr val="dk1"/>
                </a:solidFill>
              </a:rPr>
              <a:t>. For example, a value of 4 would indicate a stronger presence of the feature than the value of 1.</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437" name="Google Shape;43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38" name="Google Shape;438;p6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444" name="Google Shape;444;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5" name="Google Shape;445;p6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46" name="Google Shape;446;p64"/>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Filters &amp; Strides</a:t>
            </a:r>
            <a:endParaRPr>
              <a:solidFill>
                <a:srgbClr val="38761D"/>
              </a:solidFill>
            </a:endParaRPr>
          </a:p>
        </p:txBody>
      </p:sp>
      <p:pic>
        <p:nvPicPr>
          <p:cNvPr id="452" name="Google Shape;452;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3" name="Google Shape;453;p6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and Strides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there are multiple convolutional layers, the common practice is to keep the same or increase the number of filters on deeper layers, and to use stride of 1 on the first layer and 2 on deeper layers.</a:t>
            </a: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increase in filters provides the means to go from coarse detection of features to more detailed detection within coarse features, while the increase in stride offsets the increase in size of retained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457200" lvl="0" marL="1828800" rtl="0" algn="l">
              <a:lnSpc>
                <a:spcPct val="115000"/>
              </a:lnSpc>
              <a:spcBef>
                <a:spcPts val="0"/>
              </a:spcBef>
              <a:spcAft>
                <a:spcPts val="0"/>
              </a:spcAft>
              <a:buNone/>
            </a:pPr>
            <a:r>
              <a:rPr b="1" lang="en">
                <a:solidFill>
                  <a:srgbClr val="0000FF"/>
                </a:solidFill>
              </a:rPr>
              <a:t>More Filters     =&gt; More Data</a:t>
            </a:r>
            <a:endParaRPr b="1">
              <a:solidFill>
                <a:srgbClr val="0000FF"/>
              </a:solidFill>
            </a:endParaRPr>
          </a:p>
          <a:p>
            <a:pPr indent="0" lvl="0" marL="0" rtl="0" algn="l">
              <a:lnSpc>
                <a:spcPct val="115000"/>
              </a:lnSpc>
              <a:spcBef>
                <a:spcPts val="0"/>
              </a:spcBef>
              <a:spcAft>
                <a:spcPts val="0"/>
              </a:spcAft>
              <a:buNone/>
            </a:pPr>
            <a:br>
              <a:rPr b="1" lang="en">
                <a:solidFill>
                  <a:srgbClr val="0000FF"/>
                </a:solidFill>
              </a:rPr>
            </a:br>
            <a:r>
              <a:rPr b="1" lang="en">
                <a:solidFill>
                  <a:srgbClr val="0000FF"/>
                </a:solidFill>
              </a:rPr>
              <a:t>					Bigger Strides =&gt; Less Data</a:t>
            </a:r>
            <a:endParaRPr b="1">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59" name="Google Shape;459;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60" name="Google Shape;460;p6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66" name="Google Shape;466;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7" name="Google Shape;467;p6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In pooling, we set the size of the area to pool as a NxM matrix as well as a stride. The common practice is a 2x2 pool size with a stride of 2. This will result in a 75% reduction in pixel data, while still preserving enough resolution that the detected features are not lost through pooling.</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8" name="Google Shape;468;p67"/>
          <p:cNvPicPr preferRelativeResize="0"/>
          <p:nvPr/>
        </p:nvPicPr>
        <p:blipFill>
          <a:blip r:embed="rId4">
            <a:alphaModFix/>
          </a:blip>
          <a:stretch>
            <a:fillRect/>
          </a:stretch>
        </p:blipFill>
        <p:spPr>
          <a:xfrm>
            <a:off x="3018400" y="2078450"/>
            <a:ext cx="3363775" cy="2725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Flattening</a:t>
            </a:r>
            <a:endParaRPr>
              <a:solidFill>
                <a:srgbClr val="38761D"/>
              </a:solidFill>
            </a:endParaRPr>
          </a:p>
        </p:txBody>
      </p:sp>
      <p:pic>
        <p:nvPicPr>
          <p:cNvPr id="474" name="Google Shape;474;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Flattening</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Deep neural networks take </a:t>
            </a:r>
            <a:r>
              <a:rPr b="1" lang="en" sz="1200">
                <a:solidFill>
                  <a:srgbClr val="0000FF"/>
                </a:solidFill>
              </a:rPr>
              <a:t>vectors as input, that’s one dimensional arrays of numbers</a:t>
            </a:r>
            <a:r>
              <a:rPr lang="en" sz="1200">
                <a:solidFill>
                  <a:schemeClr val="dk1"/>
                </a:solidFill>
              </a:rPr>
              <a:t>. In the case of the pooled maps, we have a list (plurality) of 2D matrices, so we </a:t>
            </a:r>
            <a:r>
              <a:rPr b="1" lang="en" sz="1200">
                <a:solidFill>
                  <a:srgbClr val="0000FF"/>
                </a:solidFill>
              </a:rPr>
              <a:t>need to transform these into a single 1D vector which then becomes the input vector to the DNN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process is called</a:t>
            </a:r>
            <a:r>
              <a:rPr b="1" lang="en" sz="1200">
                <a:solidFill>
                  <a:schemeClr val="dk1"/>
                </a:solidFill>
              </a:rPr>
              <a:t> flattening</a:t>
            </a:r>
            <a:r>
              <a:rPr lang="en" sz="1200">
                <a:solidFill>
                  <a:schemeClr val="dk1"/>
                </a:solidFill>
              </a:rPr>
              <a:t>; that is, we flatten the list of 2D matrices into a single 1D vector. We start with the first row of the first pooled map as the beginning of the 1D vector. We then take the 2nd row and append it to the end, and then the 3rd row, and so forth. We then proceed to the second pooled map and do the same process, continuously appending each row, until we’ve completed the last pooled map. As long as we follow the same sequencing through pooled maps, the </a:t>
            </a:r>
            <a:r>
              <a:rPr b="1" lang="en" sz="1200">
                <a:solidFill>
                  <a:srgbClr val="0000FF"/>
                </a:solidFill>
              </a:rPr>
              <a:t>spatial relationship between detected features will be maintained</a:t>
            </a:r>
            <a:r>
              <a:rPr lang="en" sz="1200">
                <a:solidFill>
                  <a:schemeClr val="dk1"/>
                </a:solidFill>
              </a:rPr>
              <a:t> across images for training and inference (prediction).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76" name="Google Shape;476;p68"/>
          <p:cNvPicPr preferRelativeResize="0"/>
          <p:nvPr/>
        </p:nvPicPr>
        <p:blipFill>
          <a:blip r:embed="rId4">
            <a:alphaModFix/>
          </a:blip>
          <a:stretch>
            <a:fillRect/>
          </a:stretch>
        </p:blipFill>
        <p:spPr>
          <a:xfrm>
            <a:off x="2505275" y="3271325"/>
            <a:ext cx="3922925" cy="171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82" name="Google Shape;48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84" name="Google Shape;484;p69"/>
          <p:cNvGraphicFramePr/>
          <p:nvPr/>
        </p:nvGraphicFramePr>
        <p:xfrm>
          <a:off x="433300" y="3743975"/>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0" name="Google Shape;49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7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2" name="Google Shape;492;p70"/>
          <p:cNvGraphicFramePr/>
          <p:nvPr/>
        </p:nvGraphicFramePr>
        <p:xfrm>
          <a:off x="422350" y="2921150"/>
          <a:ext cx="3000000" cy="3000000"/>
        </p:xfrm>
        <a:graphic>
          <a:graphicData uri="http://schemas.openxmlformats.org/drawingml/2006/table">
            <a:tbl>
              <a:tblPr>
                <a:noFill/>
                <a:tableStyleId>{FE154F84-6AB4-4B2A-A021-8245C03A77A3}</a:tableStyleId>
              </a:tblPr>
              <a:tblGrid>
                <a:gridCol w="8104550"/>
              </a:tblGrid>
              <a:tr h="1372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8" name="Google Shape;498;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7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0" name="Google Shape;500;p71"/>
          <p:cNvGraphicFramePr/>
          <p:nvPr/>
        </p:nvGraphicFramePr>
        <p:xfrm>
          <a:off x="444225" y="2658500"/>
          <a:ext cx="3000000" cy="3000000"/>
        </p:xfrm>
        <a:graphic>
          <a:graphicData uri="http://schemas.openxmlformats.org/drawingml/2006/table">
            <a:tbl>
              <a:tblPr>
                <a:noFill/>
                <a:tableStyleId>{FE154F84-6AB4-4B2A-A021-8245C03A77A3}</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Install</a:t>
            </a:r>
            <a:endParaRPr>
              <a:solidFill>
                <a:srgbClr val="38761D"/>
              </a:solidFill>
            </a:endParaRPr>
          </a:p>
        </p:txBody>
      </p:sp>
      <p:pic>
        <p:nvPicPr>
          <p:cNvPr id="91" name="Google Shape;91;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2" name="Google Shape;92;p18"/>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06" name="Google Shape;506;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8" name="Google Shape;508;p72"/>
          <p:cNvGraphicFramePr/>
          <p:nvPr/>
        </p:nvGraphicFramePr>
        <p:xfrm>
          <a:off x="519725" y="1306025"/>
          <a:ext cx="3000000" cy="3000000"/>
        </p:xfrm>
        <a:graphic>
          <a:graphicData uri="http://schemas.openxmlformats.org/drawingml/2006/table">
            <a:tbl>
              <a:tblPr>
                <a:noFill/>
                <a:tableStyleId>{FE154F84-6AB4-4B2A-A021-8245C03A77A3}</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09" name="Google Shape;509;p72"/>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2"/>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2"/>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72"/>
          <p:cNvCxnSpPr>
            <a:endCxn id="513"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515" name="Google Shape;515;p72"/>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516" name="Google Shape;516;p72"/>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517" name="Google Shape;517;p72"/>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8" name="Google Shape;518;p72"/>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19" name="Google Shape;519;p72"/>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520" name="Google Shape;520;p72"/>
          <p:cNvCxnSpPr>
            <a:endCxn id="511"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521" name="Google Shape;521;p72"/>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522" name="Google Shape;522;p72"/>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523" name="Google Shape;523;p72"/>
          <p:cNvCxnSpPr>
            <a:stCxn id="522" idx="1"/>
            <a:endCxn id="512"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4" name="Google Shape;524;p72"/>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525" name="Google Shape;525;p72"/>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6" name="Google Shape;526;p72"/>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34" name="Google Shape;534;p73"/>
          <p:cNvGraphicFramePr/>
          <p:nvPr/>
        </p:nvGraphicFramePr>
        <p:xfrm>
          <a:off x="444225" y="2439625"/>
          <a:ext cx="3000000" cy="3000000"/>
        </p:xfrm>
        <a:graphic>
          <a:graphicData uri="http://schemas.openxmlformats.org/drawingml/2006/table">
            <a:tbl>
              <a:tblPr>
                <a:noFill/>
                <a:tableStyleId>{FE154F84-6AB4-4B2A-A021-8245C03A77A3}</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35" name="Google Shape;535;p73"/>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540" name="Google Shape;540;p73"/>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41" name="Google Shape;541;p73"/>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542" name="Google Shape;542;p73"/>
          <p:cNvCxnSpPr>
            <a:endCxn id="536"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543" name="Google Shape;543;p73"/>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544" name="Google Shape;544;p73"/>
          <p:cNvCxnSpPr>
            <a:stCxn id="543" idx="1"/>
            <a:endCxn id="537"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545" name="Google Shape;545;p73"/>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546" name="Google Shape;546;p73"/>
          <p:cNvCxnSpPr>
            <a:stCxn id="545" idx="1"/>
            <a:endCxn id="538"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552" name="Google Shape;552;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54" name="Google Shape;554;p74"/>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0" name="Google Shape;560;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62" name="Google Shape;562;p75"/>
          <p:cNvGraphicFramePr/>
          <p:nvPr/>
        </p:nvGraphicFramePr>
        <p:xfrm>
          <a:off x="454050" y="150605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8" name="Google Shape;568;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70" name="Google Shape;570;p76"/>
          <p:cNvGraphicFramePr/>
          <p:nvPr/>
        </p:nvGraphicFramePr>
        <p:xfrm>
          <a:off x="411425" y="20696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76" name="Google Shape;576;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83" name="Google Shape;58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4" name="Google Shape;584;p7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85" name="Google Shape;585;p78"/>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591" name="Google Shape;591;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2" name="Google Shape;592;p7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93" name="Google Shape;593;p79"/>
          <p:cNvGraphicFramePr/>
          <p:nvPr/>
        </p:nvGraphicFramePr>
        <p:xfrm>
          <a:off x="411425" y="263865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1" name="Google Shape;601;p80"/>
          <p:cNvGraphicFramePr/>
          <p:nvPr/>
        </p:nvGraphicFramePr>
        <p:xfrm>
          <a:off x="433300" y="3371875"/>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9" name="Google Shape;609;p81"/>
          <p:cNvGraphicFramePr/>
          <p:nvPr/>
        </p:nvGraphicFramePr>
        <p:xfrm>
          <a:off x="466150" y="1150325"/>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Layer</a:t>
            </a:r>
            <a:endParaRPr>
              <a:solidFill>
                <a:srgbClr val="38761D"/>
              </a:solidFill>
            </a:endParaRPr>
          </a:p>
        </p:txBody>
      </p:sp>
      <p:pic>
        <p:nvPicPr>
          <p:cNvPr id="98" name="Google Shape;98;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99" name="Google Shape;99;p19"/>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a:solidFill>
                  <a:schemeClr val="dk1"/>
                </a:solidFill>
              </a:rPr>
              <a:t>Input Layer</a:t>
            </a:r>
            <a:endParaRPr b="1">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input layer to a neural network takes numbers! All the input data is converted to numbers. Everything is a number. The text becomes numbers, speech becomes numbers, pictures become numbers, and things that are already numbers are just numbers.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Neural networks take numbers either as vectors, matrices or tensors. They are names for the number of dimensions in an array. A vector is a one dimensional array, like a list of numbers. A matrix is a two dimensional array, like the pixels in a black and white image, and a tensor is any array three or more dimensions.</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0" rtl="0" algn="ctr">
              <a:lnSpc>
                <a:spcPct val="115000"/>
              </a:lnSpc>
              <a:spcBef>
                <a:spcPts val="1100"/>
              </a:spcBef>
              <a:spcAft>
                <a:spcPts val="0"/>
              </a:spcAft>
              <a:buClr>
                <a:schemeClr val="dk1"/>
              </a:buClr>
              <a:buSzPts val="1100"/>
              <a:buFont typeface="Arial"/>
              <a:buNone/>
            </a:pPr>
            <a:r>
              <a:rPr lang="en">
                <a:solidFill>
                  <a:srgbClr val="0000FF"/>
                </a:solidFill>
              </a:rPr>
              <a:t> you're going to be using a lot of </a:t>
            </a:r>
            <a:r>
              <a:rPr b="1" lang="en">
                <a:solidFill>
                  <a:srgbClr val="0000FF"/>
                </a:solidFill>
              </a:rPr>
              <a:t>numpy</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615" name="Google Shape;615;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17" name="Google Shape;617;p82"/>
          <p:cNvGraphicFramePr/>
          <p:nvPr/>
        </p:nvGraphicFramePr>
        <p:xfrm>
          <a:off x="466150" y="27791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623" name="Google Shape;623;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4" name="Google Shape;624;p8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0" name="Google Shape;63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32" name="Google Shape;632;p84"/>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8" name="Google Shape;638;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39" name="Google Shape;639;p8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40" name="Google Shape;640;p85"/>
          <p:cNvGraphicFramePr/>
          <p:nvPr/>
        </p:nvGraphicFramePr>
        <p:xfrm>
          <a:off x="519725" y="22109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46" name="Google Shape;646;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53" name="Google Shape;65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4" name="Google Shape;654;p8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55" name="Google Shape;655;p87"/>
          <p:cNvGraphicFramePr/>
          <p:nvPr/>
        </p:nvGraphicFramePr>
        <p:xfrm>
          <a:off x="471000" y="22733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661" name="Google Shape;661;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68" name="Google Shape;668;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9" name="Google Shape;669;p8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70" name="Google Shape;670;p89"/>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76" name="Google Shape;676;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7" name="Google Shape;677;p9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78" name="Google Shape;678;p90"/>
          <p:cNvGraphicFramePr/>
          <p:nvPr/>
        </p:nvGraphicFramePr>
        <p:xfrm>
          <a:off x="471000" y="22733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84" name="Google Shape;684;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5" name="Google Shape;685;p9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05" name="Google Shape;105;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 name="Google Shape;106;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07" name="Google Shape;107;p20"/>
          <p:cNvGraphicFramePr/>
          <p:nvPr/>
        </p:nvGraphicFramePr>
        <p:xfrm>
          <a:off x="1869725" y="3237675"/>
          <a:ext cx="3000000" cy="3000000"/>
        </p:xfrm>
        <a:graphic>
          <a:graphicData uri="http://schemas.openxmlformats.org/drawingml/2006/table">
            <a:tbl>
              <a:tblPr>
                <a:noFill/>
                <a:tableStyleId>{FE154F84-6AB4-4B2A-A021-8245C03A77A3}</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1" name="Google Shape;691;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2" name="Google Shape;692;p9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8" name="Google Shape;69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700" name="Google Shape;700;p93"/>
          <p:cNvGraphicFramePr/>
          <p:nvPr/>
        </p:nvGraphicFramePr>
        <p:xfrm>
          <a:off x="495300" y="1695450"/>
          <a:ext cx="3000000" cy="3000000"/>
        </p:xfrm>
        <a:graphic>
          <a:graphicData uri="http://schemas.openxmlformats.org/drawingml/2006/table">
            <a:tbl>
              <a:tblPr>
                <a:noFill/>
                <a:tableStyleId>{FE154F84-6AB4-4B2A-A021-8245C03A77A3}</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06" name="Google Shape;706;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7" name="Google Shape;707;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08" name="Google Shape;708;p94"/>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9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14" name="Google Shape;714;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5" name="Google Shape;715;p9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16" name="Google Shape;716;p95"/>
          <p:cNvGraphicFramePr/>
          <p:nvPr/>
        </p:nvGraphicFramePr>
        <p:xfrm>
          <a:off x="523875" y="1875550"/>
          <a:ext cx="3000000" cy="3000000"/>
        </p:xfrm>
        <a:graphic>
          <a:graphicData uri="http://schemas.openxmlformats.org/drawingml/2006/table">
            <a:tbl>
              <a:tblPr>
                <a:noFill/>
                <a:tableStyleId>{FE154F84-6AB4-4B2A-A021-8245C03A77A3}</a:tableStyleId>
              </a:tblPr>
              <a:tblGrid>
                <a:gridCol w="76200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2" name="Google Shape;722;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3" name="Google Shape;723;p9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24" name="Google Shape;724;p96"/>
          <p:cNvGraphicFramePr/>
          <p:nvPr/>
        </p:nvGraphicFramePr>
        <p:xfrm>
          <a:off x="423375" y="1351675"/>
          <a:ext cx="3000000" cy="3000000"/>
        </p:xfrm>
        <a:graphic>
          <a:graphicData uri="http://schemas.openxmlformats.org/drawingml/2006/table">
            <a:tbl>
              <a:tblPr>
                <a:noFill/>
                <a:tableStyleId>{FE154F84-6AB4-4B2A-A021-8245C03A77A3}</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30" name="Google Shape;730;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1" name="Google Shape;731;p9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37" name="Google Shape;737;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8" name="Google Shape;738;p9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39" name="Google Shape;739;p98"/>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45" name="Google Shape;745;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6" name="Google Shape;746;p9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2" name="Google Shape;752;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54" name="Google Shape;754;p100"/>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60" name="Google Shape;760;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1" name="Google Shape;761;p10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13" name="Google Shape;113;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 name="Google Shape;114;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69" name="Google Shape;769;p102"/>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77" name="Google Shape;777;p103"/>
          <p:cNvGraphicFramePr/>
          <p:nvPr/>
        </p:nvGraphicFramePr>
        <p:xfrm>
          <a:off x="423375" y="85835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783" name="Google Shape;783;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4" name="Google Shape;784;p10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85" name="Google Shape;785;p104"/>
          <p:cNvGraphicFramePr/>
          <p:nvPr/>
        </p:nvGraphicFramePr>
        <p:xfrm>
          <a:off x="423375" y="12705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93" name="Google Shape;793;p105"/>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01" name="Google Shape;801;p106"/>
          <p:cNvGraphicFramePr/>
          <p:nvPr/>
        </p:nvGraphicFramePr>
        <p:xfrm>
          <a:off x="423375" y="1270500"/>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807" name="Google Shape;807;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09" name="Google Shape;809;p107"/>
          <p:cNvGraphicFramePr/>
          <p:nvPr/>
        </p:nvGraphicFramePr>
        <p:xfrm>
          <a:off x="586400" y="2315675"/>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15" name="Google Shape;815;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2" name="Google Shape;82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3" name="Google Shape;823;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24" name="Google Shape;824;p109"/>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30" name="Google Shape;830;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1" name="Google Shape;831;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2" name="Google Shape;832;p110"/>
          <p:cNvGraphicFramePr/>
          <p:nvPr/>
        </p:nvGraphicFramePr>
        <p:xfrm>
          <a:off x="663475" y="784175"/>
          <a:ext cx="3000000" cy="3000000"/>
        </p:xfrm>
        <a:graphic>
          <a:graphicData uri="http://schemas.openxmlformats.org/drawingml/2006/table">
            <a:tbl>
              <a:tblPr>
                <a:noFill/>
                <a:tableStyleId>{FE154F84-6AB4-4B2A-A021-8245C03A77A3}</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1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38" name="Google Shape;838;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9" name="Google Shape;839;p11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